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sldIdLst>
    <p:sldId id="286" r:id="rId3"/>
    <p:sldId id="274" r:id="rId4"/>
    <p:sldId id="303" r:id="rId5"/>
    <p:sldId id="296" r:id="rId6"/>
    <p:sldId id="297" r:id="rId7"/>
    <p:sldId id="298" r:id="rId8"/>
    <p:sldId id="299" r:id="rId9"/>
    <p:sldId id="261" r:id="rId10"/>
    <p:sldId id="265" r:id="rId11"/>
    <p:sldId id="306" r:id="rId12"/>
    <p:sldId id="305" r:id="rId13"/>
    <p:sldId id="307" r:id="rId14"/>
    <p:sldId id="312" r:id="rId15"/>
    <p:sldId id="308" r:id="rId16"/>
    <p:sldId id="309" r:id="rId17"/>
    <p:sldId id="310" r:id="rId18"/>
    <p:sldId id="311" r:id="rId19"/>
    <p:sldId id="278" r:id="rId20"/>
    <p:sldId id="272" r:id="rId21"/>
    <p:sldId id="304" r:id="rId22"/>
    <p:sldId id="25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7" autoAdjust="0"/>
    <p:restoredTop sz="94660"/>
  </p:normalViewPr>
  <p:slideViewPr>
    <p:cSldViewPr snapToGrid="0">
      <p:cViewPr varScale="1">
        <p:scale>
          <a:sx n="66" d="100"/>
          <a:sy n="66" d="100"/>
        </p:scale>
        <p:origin x="1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f(x)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Sheet1!$C$3:$C$17</c:f>
              <c:numCache>
                <c:formatCode>General</c:formatCode>
                <c:ptCount val="15"/>
                <c:pt idx="0">
                  <c:v>0.1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0.9</c:v>
                </c:pt>
                <c:pt idx="5">
                  <c:v>1</c:v>
                </c:pt>
                <c:pt idx="6">
                  <c:v>2</c:v>
                </c:pt>
                <c:pt idx="7">
                  <c:v>5</c:v>
                </c:pt>
                <c:pt idx="8">
                  <c:v>10</c:v>
                </c:pt>
              </c:numCache>
            </c:numRef>
          </c:xVal>
          <c:yVal>
            <c:numRef>
              <c:f>Sheet1!$D$3:$D$17</c:f>
              <c:numCache>
                <c:formatCode>General</c:formatCode>
                <c:ptCount val="15"/>
                <c:pt idx="0">
                  <c:v>17.863453647657266</c:v>
                </c:pt>
                <c:pt idx="1">
                  <c:v>7.6784443939689799</c:v>
                </c:pt>
                <c:pt idx="2">
                  <c:v>3.6299108605572648</c:v>
                </c:pt>
                <c:pt idx="3">
                  <c:v>2.9730242594122256</c:v>
                </c:pt>
                <c:pt idx="4">
                  <c:v>2.6140976647655068</c:v>
                </c:pt>
                <c:pt idx="5">
                  <c:v>2.4883199999999999</c:v>
                </c:pt>
                <c:pt idx="6">
                  <c:v>1.9052324951452158</c:v>
                </c:pt>
                <c:pt idx="7">
                  <c:v>1.5033311232972431</c:v>
                </c:pt>
                <c:pt idx="8">
                  <c:v>1.3341250623787897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613-44C2-AE30-9BBEB639A5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5046943"/>
        <c:axId val="1345047359"/>
      </c:scatterChart>
      <c:valAx>
        <c:axId val="13450469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1400" b="1"/>
                  <a:t>|xi-xj|</a:t>
                </a:r>
                <a:endParaRPr lang="ja-JP" altLang="en-US" sz="1400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345047359"/>
        <c:crosses val="autoZero"/>
        <c:crossBetween val="midCat"/>
      </c:valAx>
      <c:valAx>
        <c:axId val="1345047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1400" b="1"/>
                  <a:t>f(x)</a:t>
                </a:r>
                <a:endParaRPr lang="ja-JP" altLang="en-US" sz="1400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34504694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Sheet1!$N$2</c:f>
              <c:strCache>
                <c:ptCount val="1"/>
                <c:pt idx="0">
                  <c:v>f(x)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Sheet1!$M$3:$M$13</c:f>
              <c:numCache>
                <c:formatCode>General</c:formatCode>
                <c:ptCount val="11"/>
                <c:pt idx="0">
                  <c:v>5.0000000000000001E-3</c:v>
                </c:pt>
                <c:pt idx="1">
                  <c:v>0.01</c:v>
                </c:pt>
                <c:pt idx="2">
                  <c:v>0.05</c:v>
                </c:pt>
                <c:pt idx="3">
                  <c:v>0.01</c:v>
                </c:pt>
                <c:pt idx="4">
                  <c:v>0.05</c:v>
                </c:pt>
                <c:pt idx="5">
                  <c:v>0.1</c:v>
                </c:pt>
                <c:pt idx="6">
                  <c:v>0.5</c:v>
                </c:pt>
                <c:pt idx="7">
                  <c:v>1</c:v>
                </c:pt>
                <c:pt idx="8">
                  <c:v>2</c:v>
                </c:pt>
                <c:pt idx="9">
                  <c:v>5</c:v>
                </c:pt>
                <c:pt idx="10">
                  <c:v>10</c:v>
                </c:pt>
              </c:numCache>
            </c:numRef>
          </c:xVal>
          <c:yVal>
            <c:numRef>
              <c:f>Sheet1!$N$3:$N$13</c:f>
              <c:numCache>
                <c:formatCode>General</c:formatCode>
                <c:ptCount val="11"/>
                <c:pt idx="0">
                  <c:v>13.176252855591589</c:v>
                </c:pt>
                <c:pt idx="1">
                  <c:v>6.1917364223999991</c:v>
                </c:pt>
                <c:pt idx="2">
                  <c:v>2.2600044662741507</c:v>
                </c:pt>
                <c:pt idx="3">
                  <c:v>6.1917364223999991</c:v>
                </c:pt>
                <c:pt idx="4">
                  <c:v>2.2600044662741507</c:v>
                </c:pt>
                <c:pt idx="5">
                  <c:v>1.7798896820672092</c:v>
                </c:pt>
                <c:pt idx="6">
                  <c:v>1.2941338353151035</c:v>
                </c:pt>
                <c:pt idx="7">
                  <c:v>1.2</c:v>
                </c:pt>
                <c:pt idx="8">
                  <c:v>1.1376000331026295</c:v>
                </c:pt>
                <c:pt idx="9">
                  <c:v>1.0849530117925192</c:v>
                </c:pt>
                <c:pt idx="10">
                  <c:v>1.0593496039234123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207-4C9D-A3E4-7304AE5821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5049023"/>
        <c:axId val="1351307039"/>
      </c:scatterChart>
      <c:valAx>
        <c:axId val="13450490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1400" b="1" i="0" baseline="0">
                    <a:effectLst/>
                  </a:rPr>
                  <a:t>|xi-xj|</a:t>
                </a:r>
                <a:endParaRPr lang="ja-JP" altLang="ja-JP" sz="1400" b="1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351307039"/>
        <c:crosses val="autoZero"/>
        <c:crossBetween val="midCat"/>
      </c:valAx>
      <c:valAx>
        <c:axId val="1351307039"/>
        <c:scaling>
          <c:orientation val="minMax"/>
          <c:max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1400" b="1"/>
                  <a:t>f(x)</a:t>
                </a:r>
                <a:endParaRPr lang="ja-JP" altLang="en-US" sz="1400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34504902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Sheet1!$N$17</c:f>
              <c:strCache>
                <c:ptCount val="1"/>
                <c:pt idx="0">
                  <c:v>f(x)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Sheet1!$M$18:$M$28</c:f>
              <c:numCache>
                <c:formatCode>General</c:formatCode>
                <c:ptCount val="11"/>
                <c:pt idx="0">
                  <c:v>0.3</c:v>
                </c:pt>
                <c:pt idx="1">
                  <c:v>0.4</c:v>
                </c:pt>
                <c:pt idx="2">
                  <c:v>0.5</c:v>
                </c:pt>
                <c:pt idx="3">
                  <c:v>0.6</c:v>
                </c:pt>
                <c:pt idx="4">
                  <c:v>0.7</c:v>
                </c:pt>
                <c:pt idx="5">
                  <c:v>0.8</c:v>
                </c:pt>
                <c:pt idx="6">
                  <c:v>0.9</c:v>
                </c:pt>
                <c:pt idx="7">
                  <c:v>1</c:v>
                </c:pt>
                <c:pt idx="8">
                  <c:v>2</c:v>
                </c:pt>
                <c:pt idx="9">
                  <c:v>5</c:v>
                </c:pt>
                <c:pt idx="10">
                  <c:v>10</c:v>
                </c:pt>
              </c:numCache>
            </c:numRef>
          </c:xVal>
          <c:yVal>
            <c:numRef>
              <c:f>Sheet1!$N$18:$N$28</c:f>
              <c:numCache>
                <c:formatCode>General</c:formatCode>
                <c:ptCount val="11"/>
                <c:pt idx="0">
                  <c:v>27.902630824969165</c:v>
                </c:pt>
                <c:pt idx="1">
                  <c:v>17.863453647657266</c:v>
                </c:pt>
                <c:pt idx="2">
                  <c:v>13.176252855591583</c:v>
                </c:pt>
                <c:pt idx="3">
                  <c:v>10.5250820689044</c:v>
                </c:pt>
                <c:pt idx="4">
                  <c:v>8.8388732470536144</c:v>
                </c:pt>
                <c:pt idx="5">
                  <c:v>7.6784443939689799</c:v>
                </c:pt>
                <c:pt idx="6">
                  <c:v>6.833506600932477</c:v>
                </c:pt>
                <c:pt idx="7">
                  <c:v>6.1917364223999991</c:v>
                </c:pt>
                <c:pt idx="8">
                  <c:v>3.6299108605572648</c:v>
                </c:pt>
                <c:pt idx="9">
                  <c:v>2.2600044662741507</c:v>
                </c:pt>
                <c:pt idx="10">
                  <c:v>1.7798896820672092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F8F-48C6-AF90-06BE662E18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5049023"/>
        <c:axId val="1345051519"/>
      </c:scatterChart>
      <c:valAx>
        <c:axId val="13450490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1000" b="0" i="0" baseline="0">
                    <a:effectLst/>
                  </a:rPr>
                  <a:t>|xi-xj|</a:t>
                </a:r>
                <a:endParaRPr lang="ja-JP" altLang="ja-JP" sz="100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345051519"/>
        <c:crosses val="autoZero"/>
        <c:crossBetween val="midCat"/>
      </c:valAx>
      <c:valAx>
        <c:axId val="1345051519"/>
        <c:scaling>
          <c:orientation val="minMax"/>
          <c:max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f(x)</a:t>
                </a:r>
                <a:endParaRPr lang="ja-JP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34504902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96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76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11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ja-JP" altLang="en-US" smtClean="0"/>
              <a:t>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50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17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29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437625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61115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2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84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10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3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4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09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33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1219170" rtl="0" eaLnBrk="1" latinLnBrk="1" hangingPunct="1">
        <a:spcBef>
          <a:spcPct val="0"/>
        </a:spcBef>
        <a:buNone/>
        <a:defRPr kumimoji="1"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kumimoji="1"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kumimoji="1"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87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kumimoji="1"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kumimoji="1"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kumimoji="1"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5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../media/image17.png"/><Relationship Id="rId4" Type="http://schemas.openxmlformats.org/officeDocument/2006/relationships/image" Target="../media/image140.png"/><Relationship Id="rId9" Type="http://schemas.openxmlformats.org/officeDocument/2006/relationships/image" Target="../media/image13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進捗</a:t>
            </a:r>
            <a:r>
              <a:rPr lang="ja-JP" altLang="en-US" dirty="0"/>
              <a:t>報告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27381" y="1218507"/>
            <a:ext cx="11329259" cy="614197"/>
          </a:xfrm>
        </p:spPr>
        <p:txBody>
          <a:bodyPr/>
          <a:lstStyle/>
          <a:p>
            <a:r>
              <a:rPr lang="ja-JP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進化計算シンポに投稿する</a:t>
            </a:r>
            <a:r>
              <a:rPr lang="ja-JP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内容</a:t>
            </a:r>
            <a:endParaRPr lang="en-US" altLang="ja-JP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329714" y="154901"/>
            <a:ext cx="437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000" b="1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高玉研究室　修士１年</a:t>
            </a:r>
            <a:r>
              <a:rPr kumimoji="1" lang="ja-JP" altLang="en-US" sz="2000" b="1" dirty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　</a:t>
            </a:r>
            <a:r>
              <a:rPr lang="ja-JP" altLang="en-US" sz="2000" b="1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岩瀬 拓哉</a:t>
            </a:r>
            <a:endParaRPr lang="en-US" altLang="ja-JP" sz="2000" b="1" dirty="0" smtClean="0">
              <a:solidFill>
                <a:schemeClr val="bg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algn="r"/>
            <a:r>
              <a:rPr kumimoji="1" lang="en-US" altLang="ja-JP" sz="2000" b="1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2017</a:t>
            </a:r>
            <a:r>
              <a:rPr kumimoji="1" lang="ja-JP" altLang="en-US" sz="2000" b="1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年</a:t>
            </a:r>
            <a:r>
              <a:rPr kumimoji="1" lang="en-US" altLang="ja-JP" sz="2000" b="1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11</a:t>
            </a:r>
            <a:r>
              <a:rPr kumimoji="1" lang="ja-JP" altLang="en-US" sz="2000" b="1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月</a:t>
            </a:r>
            <a:r>
              <a:rPr kumimoji="1" lang="en-US" altLang="ja-JP" sz="2000" b="1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10</a:t>
            </a:r>
            <a:r>
              <a:rPr kumimoji="1" lang="ja-JP" altLang="en-US" sz="2000" b="1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日</a:t>
            </a:r>
            <a:r>
              <a:rPr kumimoji="1" lang="en-US" altLang="ja-JP" sz="2000" b="1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(</a:t>
            </a:r>
            <a:r>
              <a:rPr kumimoji="1" lang="ja-JP" altLang="en-US" sz="2000" b="1" dirty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金</a:t>
            </a:r>
            <a:r>
              <a:rPr kumimoji="1" lang="en-US" altLang="ja-JP" sz="2000" b="1" dirty="0" smtClean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)</a:t>
            </a:r>
            <a:endParaRPr kumimoji="1" lang="ja-JP" altLang="en-US" sz="2000" b="1" dirty="0">
              <a:solidFill>
                <a:schemeClr val="bg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コンテンツ プレースホルダー 3"/>
              <p:cNvSpPr>
                <a:spLocks noGrp="1"/>
              </p:cNvSpPr>
              <p:nvPr>
                <p:ph idx="10"/>
              </p:nvPr>
            </p:nvSpPr>
            <p:spPr>
              <a:xfrm>
                <a:off x="247973" y="1803676"/>
                <a:ext cx="11622459" cy="4590637"/>
              </a:xfrm>
            </p:spPr>
            <p:txBody>
              <a:bodyPr/>
              <a:lstStyle/>
              <a:p>
                <a:r>
                  <a:rPr lang="en-US" altLang="ja-JP" sz="2400" dirty="0" smtClean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2</a:t>
                </a:r>
                <a:r>
                  <a:rPr lang="ja-JP" altLang="en-US" sz="2400" i="1" dirty="0" smtClean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個体間の分散（</a:t>
                </a:r>
                <a:r>
                  <a:rPr lang="en-US" altLang="ja-JP" sz="2400" dirty="0" smtClean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SSI</a:t>
                </a:r>
                <a:r>
                  <a:rPr lang="ja-JP" altLang="en-US" sz="2400" i="1" dirty="0" smtClean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）</a:t>
                </a:r>
                <a:endParaRPr lang="en-US" altLang="ja-JP" sz="2400" i="1" dirty="0" smtClean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endParaRPr lang="en-US" altLang="ja-JP" sz="2400" i="1" dirty="0" smtClean="0">
                  <a:latin typeface="Cambria Math" panose="02040503050406030204" pitchFamily="18" charset="0"/>
                </a:endParaRPr>
              </a:p>
              <a:p>
                <a:r>
                  <a:rPr lang="ja-JP" altLang="en-US" sz="2400" dirty="0"/>
                  <a:t>ノベルティサーチ</a:t>
                </a:r>
                <a14:m>
                  <m:oMath xmlns:m="http://schemas.openxmlformats.org/officeDocument/2006/math">
                    <m:r>
                      <a:rPr lang="ja-JP" altLang="en-US" sz="2400" i="1" dirty="0" smtClean="0">
                        <a:latin typeface="Cambria Math" panose="02040503050406030204" pitchFamily="18" charset="0"/>
                      </a:rPr>
                      <m:t>に基づく</m:t>
                    </m:r>
                    <m:r>
                      <a:rPr lang="ja-JP" altLang="en-US" sz="2400" i="1">
                        <a:latin typeface="Cambria Math" panose="02040503050406030204" pitchFamily="18" charset="0"/>
                      </a:rPr>
                      <m:t>全個体の分散</m:t>
                    </m:r>
                    <m:d>
                      <m:dPr>
                        <m:begChr m:val="（"/>
                        <m:endChr m:val="）"/>
                        <m:ctrlPr>
                          <a:rPr lang="ja-JP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進化計算シンポ</m:t>
                        </m:r>
                      </m:e>
                    </m:d>
                  </m:oMath>
                </a14:m>
                <a:r>
                  <a:rPr lang="en-US" altLang="ja-JP" sz="2400" dirty="0" smtClean="0"/>
                  <a:t/>
                </a:r>
                <a:br>
                  <a:rPr lang="en-US" altLang="ja-JP" sz="2400" dirty="0" smtClean="0"/>
                </a:br>
                <a:endParaRPr lang="en-US" altLang="ja-JP" sz="1050" dirty="0" smtClean="0"/>
              </a:p>
              <a:p>
                <a:r>
                  <a:rPr lang="ja-JP" altLang="en-US" sz="2400" b="1" dirty="0" smtClean="0"/>
                  <a:t>やったこ</a:t>
                </a:r>
                <a:r>
                  <a:rPr lang="ja-JP" altLang="en-US" sz="2400" b="1" dirty="0"/>
                  <a:t>と</a:t>
                </a:r>
                <a:endParaRPr lang="en-US" altLang="ja-JP" sz="2400" b="1" dirty="0" smtClean="0"/>
              </a:p>
              <a:p>
                <a:r>
                  <a:rPr lang="ja-JP" altLang="en-US" sz="2400" dirty="0" smtClean="0"/>
                  <a:t>・個体の分散</a:t>
                </a:r>
                <a:r>
                  <a:rPr lang="en-US" altLang="ja-JP" sz="2400" dirty="0" smtClean="0"/>
                  <a:t/>
                </a:r>
                <a:br>
                  <a:rPr lang="en-US" altLang="ja-JP" sz="2400" dirty="0" smtClean="0"/>
                </a:br>
                <a14:m>
                  <m:oMath xmlns:m="http://schemas.openxmlformats.org/officeDocument/2006/math">
                    <m:r>
                      <a:rPr lang="ja-JP" altLang="en-US" sz="2000" i="1" smtClean="0">
                        <a:latin typeface="Cambria Math" panose="02040503050406030204" pitchFamily="18" charset="0"/>
                      </a:rPr>
                      <m:t>全個体の分散</m:t>
                    </m:r>
                  </m:oMath>
                </a14:m>
                <a:r>
                  <a:rPr lang="ja-JP" altLang="en-US" sz="2000" dirty="0"/>
                  <a:t>（ノベルティサーチの導入</a:t>
                </a:r>
                <a:r>
                  <a:rPr lang="ja-JP" altLang="en-US" sz="2000" dirty="0" smtClean="0"/>
                  <a:t>）</a:t>
                </a:r>
                <a:endParaRPr lang="en-US" altLang="ja-JP" sz="2000" dirty="0" smtClean="0"/>
              </a:p>
              <a:p>
                <a:r>
                  <a:rPr lang="ja-JP" altLang="en-US" sz="2000" dirty="0" smtClean="0"/>
                  <a:t>➡ ノベルティ式の変更修正</a:t>
                </a:r>
                <a:endParaRPr lang="en-US" altLang="ja-JP" sz="2000" dirty="0" smtClean="0"/>
              </a:p>
              <a:p>
                <a:endParaRPr lang="en-US" altLang="ja-JP" sz="1050" dirty="0"/>
              </a:p>
              <a:p>
                <a:r>
                  <a:rPr lang="ja-JP" altLang="en-US" sz="2400" dirty="0" smtClean="0"/>
                  <a:t>・個体数増減による比較</a:t>
                </a:r>
                <a:r>
                  <a:rPr lang="en-US" altLang="ja-JP" sz="2400" dirty="0" smtClean="0"/>
                  <a:t/>
                </a:r>
                <a:br>
                  <a:rPr lang="en-US" altLang="ja-JP" sz="2400" dirty="0" smtClean="0"/>
                </a:br>
                <a:r>
                  <a:rPr lang="en-US" altLang="ja-JP" sz="2400" dirty="0" smtClean="0"/>
                  <a:t>n=10,20,40</a:t>
                </a:r>
                <a:br>
                  <a:rPr lang="en-US" altLang="ja-JP" sz="2400" dirty="0" smtClean="0"/>
                </a:br>
                <a:endParaRPr lang="en-US" altLang="ja-JP" sz="1050" dirty="0" smtClean="0"/>
              </a:p>
              <a:p>
                <a:r>
                  <a:rPr lang="ja-JP" altLang="en-US" sz="2400" dirty="0" smtClean="0"/>
                  <a:t>・評価関数による比較</a:t>
                </a:r>
                <a:r>
                  <a:rPr lang="en-US" altLang="ja-JP" sz="2400" dirty="0" smtClean="0"/>
                  <a:t/>
                </a:r>
                <a:br>
                  <a:rPr lang="en-US" altLang="ja-JP" sz="2400" dirty="0" smtClean="0"/>
                </a:br>
                <a:r>
                  <a:rPr lang="en-US" altLang="ja-JP" sz="2400" dirty="0" err="1" smtClean="0"/>
                  <a:t>Griewank</a:t>
                </a:r>
                <a:r>
                  <a:rPr lang="en-US" altLang="ja-JP" sz="2400" dirty="0" smtClean="0"/>
                  <a:t>, </a:t>
                </a:r>
                <a:r>
                  <a:rPr lang="en-US" altLang="ja-JP" sz="2400" dirty="0" err="1" smtClean="0"/>
                  <a:t>Eggholder</a:t>
                </a:r>
                <a:r>
                  <a:rPr lang="en-US" altLang="ja-JP" sz="2400" dirty="0" smtClean="0"/>
                  <a:t>, </a:t>
                </a:r>
                <a:r>
                  <a:rPr lang="en-US" altLang="ja-JP" sz="2400" dirty="0" err="1" smtClean="0"/>
                  <a:t>Rastrigin</a:t>
                </a:r>
                <a:r>
                  <a:rPr lang="en-US" altLang="ja-JP" sz="2400" dirty="0" smtClean="0"/>
                  <a:t/>
                </a:r>
                <a:br>
                  <a:rPr lang="en-US" altLang="ja-JP" sz="2400" dirty="0" smtClean="0"/>
                </a:br>
                <a:endParaRPr lang="en-US" altLang="ja-JP" sz="1050" dirty="0" smtClean="0"/>
              </a:p>
            </p:txBody>
          </p:sp>
        </mc:Choice>
        <mc:Fallback xmlns="">
          <p:sp>
            <p:nvSpPr>
              <p:cNvPr id="9" name="コンテンツ プレースホルダー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47973" y="1803676"/>
                <a:ext cx="11622459" cy="4590637"/>
              </a:xfrm>
              <a:blipFill>
                <a:blip r:embed="rId2"/>
                <a:stretch>
                  <a:fillRect t="-1195" b="-134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コネクタ 10"/>
          <p:cNvCxnSpPr/>
          <p:nvPr/>
        </p:nvCxnSpPr>
        <p:spPr>
          <a:xfrm>
            <a:off x="527381" y="3734074"/>
            <a:ext cx="99954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4" name="下矢印 3"/>
          <p:cNvSpPr/>
          <p:nvPr/>
        </p:nvSpPr>
        <p:spPr>
          <a:xfrm>
            <a:off x="1828800" y="2278749"/>
            <a:ext cx="478972" cy="44837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/>
          <p:cNvCxnSpPr/>
          <p:nvPr/>
        </p:nvCxnSpPr>
        <p:spPr>
          <a:xfrm>
            <a:off x="527381" y="1727748"/>
            <a:ext cx="99954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90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個体数増減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従来</a:t>
            </a:r>
            <a:r>
              <a:rPr kumimoji="1" lang="en-US" altLang="ja-JP" dirty="0" smtClean="0"/>
              <a:t>BA</a:t>
            </a:r>
            <a:endParaRPr kumimoji="1" lang="ja-JP" altLang="en-US" dirty="0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992355"/>
            <a:ext cx="6429469" cy="4822102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コンテンツ プレースホルダー 3"/>
              <p:cNvSpPr txBox="1">
                <a:spLocks/>
              </p:cNvSpPr>
              <p:nvPr/>
            </p:nvSpPr>
            <p:spPr>
              <a:xfrm>
                <a:off x="6676571" y="2452483"/>
                <a:ext cx="4921164" cy="3354904"/>
              </a:xfrm>
              <a:prstGeom prst="rect">
                <a:avLst/>
              </a:prstGeom>
            </p:spPr>
            <p:txBody>
              <a:bodyPr lIns="396000" anchor="t"/>
              <a:lstStyle>
                <a:lvl1pPr marL="0" indent="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kumimoji="1" sz="1867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990575" indent="-38099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個体数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：</a:t>
                </a:r>
                <a:r>
                  <a:rPr lang="en-US" altLang="ja-JP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:r>
                  <a:rPr lang="en-US" altLang="ja-JP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</a:p>
              <a:p>
                <a:r>
                  <a:rPr lang="ja-JP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世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代数：</a:t>
                </a:r>
                <a:r>
                  <a:rPr lang="en-US" altLang="ja-JP" sz="24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</a:t>
                </a: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周波数</a:t>
                </a:r>
                <a14:m>
                  <m:oMath xmlns:m="http://schemas.openxmlformats.org/officeDocument/2006/math">
                    <m:r>
                      <a:rPr lang="ja-JP" altLang="en-US" sz="24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帯</m:t>
                    </m:r>
                    <m:r>
                      <a:rPr lang="ja-JP" alt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ラウドネス：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パルスレート：</a:t>
                </a:r>
                <a14:m>
                  <m:oMath xmlns:m="http://schemas.openxmlformats.org/officeDocument/2006/math"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𝒓𝒂𝒏𝒅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571" y="2452483"/>
                <a:ext cx="4921164" cy="3354904"/>
              </a:xfrm>
              <a:prstGeom prst="rect">
                <a:avLst/>
              </a:prstGeom>
              <a:blipFill>
                <a:blip r:embed="rId3"/>
                <a:stretch>
                  <a:fillRect t="-18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/>
          <p:cNvSpPr txBox="1"/>
          <p:nvPr/>
        </p:nvSpPr>
        <p:spPr>
          <a:xfrm>
            <a:off x="5213112" y="6445125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0" y="1977842"/>
            <a:ext cx="6429470" cy="4822103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5213111" y="6445125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76" y="1986893"/>
            <a:ext cx="6398050" cy="4798538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5213111" y="6463662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64" y="1973819"/>
            <a:ext cx="6422570" cy="4816928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5213110" y="6456405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08" y="1974608"/>
            <a:ext cx="6414432" cy="4810824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5213109" y="6465101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=200</a:t>
            </a:r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7" y="1976008"/>
            <a:ext cx="6412563" cy="4809423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5213107" y="6458756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=300</a:t>
            </a:r>
            <a:endParaRPr kumimoji="1" lang="ja-JP" altLang="en-US" dirty="0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6" y="1974225"/>
            <a:ext cx="6413761" cy="4810321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5213104" y="6451472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=400</a:t>
            </a:r>
            <a:endParaRPr kumimoji="1" lang="ja-JP" altLang="en-US" dirty="0"/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4" y="1984534"/>
            <a:ext cx="6400016" cy="4800012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5213097" y="6458761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=500</a:t>
            </a:r>
            <a:endParaRPr kumimoji="1"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01" y="1992351"/>
            <a:ext cx="6379020" cy="4784265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5230935" y="6451472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=600</a:t>
            </a:r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68" y="1975481"/>
            <a:ext cx="6401513" cy="4801135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5229293" y="645787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=700</a:t>
            </a:r>
            <a:endParaRPr kumimoji="1" lang="ja-JP" altLang="en-US" dirty="0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81" y="1976951"/>
            <a:ext cx="6382273" cy="4786705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5230960" y="6463605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=800</a:t>
            </a:r>
            <a:endParaRPr kumimoji="1" lang="ja-JP" altLang="en-US" dirty="0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76" y="1980764"/>
            <a:ext cx="6360282" cy="4770212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5230960" y="6439882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=900</a:t>
            </a:r>
            <a:endParaRPr kumimoji="1" lang="ja-JP" altLang="en-US" dirty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99" y="1989034"/>
            <a:ext cx="6347968" cy="4760976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5219335" y="6448361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=1000</a:t>
            </a:r>
            <a:endParaRPr kumimoji="1" lang="ja-JP" altLang="en-US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20380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5" grpId="0" animBg="1"/>
      <p:bldP spid="17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個体数増減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分散型</a:t>
            </a:r>
            <a:r>
              <a:rPr lang="en-US" altLang="ja-JP" dirty="0" smtClean="0"/>
              <a:t>BA</a:t>
            </a:r>
            <a:endParaRPr kumimoji="1" lang="ja-JP" altLang="en-US" dirty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2006621"/>
            <a:ext cx="6468505" cy="4851379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2006590"/>
            <a:ext cx="6468547" cy="485141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4107543" y="648866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</a:t>
            </a:r>
            <a:endParaRPr kumimoji="1"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2006590"/>
            <a:ext cx="6468547" cy="485141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4107543" y="648866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</a:t>
            </a:r>
            <a:endParaRPr kumimoji="1" lang="ja-JP" altLang="en-US" dirty="0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39" y="2000540"/>
            <a:ext cx="6464232" cy="4848174"/>
          </a:xfrm>
          <a:prstGeom prst="rect">
            <a:avLst/>
          </a:prstGeom>
        </p:spPr>
      </p:pic>
      <p:sp>
        <p:nvSpPr>
          <p:cNvPr id="24" name="テキスト ボックス 23"/>
          <p:cNvSpPr txBox="1"/>
          <p:nvPr/>
        </p:nvSpPr>
        <p:spPr>
          <a:xfrm>
            <a:off x="4107501" y="6485432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</a:t>
            </a:r>
            <a:endParaRPr kumimoji="1" lang="ja-JP" altLang="en-US" dirty="0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39" y="1998002"/>
            <a:ext cx="6467616" cy="4850712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4107501" y="6479382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=200</a:t>
            </a:r>
            <a:endParaRPr kumimoji="1" lang="ja-JP" altLang="en-US" dirty="0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39" y="1994184"/>
            <a:ext cx="6480620" cy="4860465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4104117" y="6485317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=300</a:t>
            </a:r>
            <a:endParaRPr kumimoji="1" lang="ja-JP" altLang="en-US" dirty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35" y="1994605"/>
            <a:ext cx="6456165" cy="4842124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4110885" y="6486084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=400</a:t>
            </a:r>
            <a:endParaRPr kumimoji="1" lang="ja-JP" altLang="en-US" dirty="0"/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5" y="2006054"/>
            <a:ext cx="6440185" cy="4830139"/>
          </a:xfrm>
          <a:prstGeom prst="rect">
            <a:avLst/>
          </a:prstGeom>
        </p:spPr>
      </p:pic>
      <p:sp>
        <p:nvSpPr>
          <p:cNvPr id="33" name="テキスト ボックス 32"/>
          <p:cNvSpPr txBox="1"/>
          <p:nvPr/>
        </p:nvSpPr>
        <p:spPr>
          <a:xfrm>
            <a:off x="4110843" y="6488553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=500</a:t>
            </a:r>
            <a:endParaRPr kumimoji="1" lang="ja-JP" altLang="en-US" dirty="0"/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61" y="2006366"/>
            <a:ext cx="6441851" cy="4831388"/>
          </a:xfrm>
          <a:prstGeom prst="rect">
            <a:avLst/>
          </a:prstGeom>
        </p:spPr>
      </p:pic>
      <p:sp>
        <p:nvSpPr>
          <p:cNvPr id="35" name="テキスト ボックス 34"/>
          <p:cNvSpPr txBox="1"/>
          <p:nvPr/>
        </p:nvSpPr>
        <p:spPr>
          <a:xfrm>
            <a:off x="4104138" y="6493369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=600</a:t>
            </a:r>
            <a:endParaRPr kumimoji="1" lang="ja-JP" altLang="en-US" dirty="0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0" y="1993106"/>
            <a:ext cx="6454515" cy="4840886"/>
          </a:xfrm>
          <a:prstGeom prst="rect">
            <a:avLst/>
          </a:prstGeom>
        </p:spPr>
      </p:pic>
      <p:sp>
        <p:nvSpPr>
          <p:cNvPr id="37" name="テキスト ボックス 36"/>
          <p:cNvSpPr txBox="1"/>
          <p:nvPr/>
        </p:nvSpPr>
        <p:spPr>
          <a:xfrm>
            <a:off x="4107151" y="6496841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=700</a:t>
            </a:r>
            <a:endParaRPr kumimoji="1" lang="ja-JP" altLang="en-US" dirty="0"/>
          </a:p>
        </p:txBody>
      </p:sp>
      <p:pic>
        <p:nvPicPr>
          <p:cNvPr id="38" name="図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63" y="2004871"/>
            <a:ext cx="6458816" cy="4844112"/>
          </a:xfrm>
          <a:prstGeom prst="rect">
            <a:avLst/>
          </a:prstGeom>
        </p:spPr>
      </p:pic>
      <p:sp>
        <p:nvSpPr>
          <p:cNvPr id="39" name="テキスト ボックス 38"/>
          <p:cNvSpPr txBox="1"/>
          <p:nvPr/>
        </p:nvSpPr>
        <p:spPr>
          <a:xfrm>
            <a:off x="4110630" y="6495993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=800</a:t>
            </a:r>
            <a:endParaRPr kumimoji="1" lang="ja-JP" altLang="en-US" dirty="0"/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42" y="2005939"/>
            <a:ext cx="6437404" cy="4828053"/>
          </a:xfrm>
          <a:prstGeom prst="rect">
            <a:avLst/>
          </a:prstGeom>
        </p:spPr>
      </p:pic>
      <p:sp>
        <p:nvSpPr>
          <p:cNvPr id="41" name="テキスト ボックス 40"/>
          <p:cNvSpPr txBox="1"/>
          <p:nvPr/>
        </p:nvSpPr>
        <p:spPr>
          <a:xfrm>
            <a:off x="4106103" y="6485355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=900</a:t>
            </a:r>
            <a:endParaRPr kumimoji="1" lang="ja-JP" altLang="en-US" dirty="0"/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88" y="2005939"/>
            <a:ext cx="6437404" cy="4828053"/>
          </a:xfrm>
          <a:prstGeom prst="rect">
            <a:avLst/>
          </a:prstGeom>
        </p:spPr>
      </p:pic>
      <p:sp>
        <p:nvSpPr>
          <p:cNvPr id="43" name="テキスト ボックス 42"/>
          <p:cNvSpPr txBox="1"/>
          <p:nvPr/>
        </p:nvSpPr>
        <p:spPr>
          <a:xfrm>
            <a:off x="4095512" y="6471060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=1000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コンテンツ プレースホルダー 3"/>
              <p:cNvSpPr>
                <a:spLocks noGrp="1"/>
              </p:cNvSpPr>
              <p:nvPr>
                <p:ph idx="10"/>
              </p:nvPr>
            </p:nvSpPr>
            <p:spPr>
              <a:xfrm>
                <a:off x="6676571" y="2452483"/>
                <a:ext cx="4921164" cy="3354904"/>
              </a:xfrm>
            </p:spPr>
            <p:txBody>
              <a:bodyPr/>
              <a:lstStyle/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個体数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：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N= </a:t>
                </a:r>
                <a:r>
                  <a:rPr lang="en-US" altLang="ja-JP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</a:p>
              <a:p>
                <a:r>
                  <a:rPr kumimoji="1" lang="ja-JP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世</a:t>
                </a:r>
                <a:r>
                  <a:rPr kumimoji="1"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代数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：</a:t>
                </a:r>
                <a:r>
                  <a:rPr lang="en-US" altLang="ja-JP" sz="24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</a:t>
                </a: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周波数</a:t>
                </a:r>
                <a14:m>
                  <m:oMath xmlns:m="http://schemas.openxmlformats.org/officeDocument/2006/math">
                    <m:r>
                      <a:rPr lang="ja-JP" altLang="en-US" sz="24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帯</m:t>
                    </m:r>
                    <m:r>
                      <a:rPr lang="ja-JP" alt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ラウドネス：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パルスレート：</a:t>
                </a:r>
                <a14:m>
                  <m:oMath xmlns:m="http://schemas.openxmlformats.org/officeDocument/2006/math"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𝒓𝒂𝒏𝒅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kumimoji="1"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4" name="コンテンツ プレースホルダー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6676571" y="2452483"/>
                <a:ext cx="4921164" cy="3354904"/>
              </a:xfrm>
              <a:blipFill>
                <a:blip r:embed="rId15"/>
                <a:stretch>
                  <a:fillRect t="-18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テキスト ボックス 44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11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528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7" grpId="0" animBg="1"/>
      <p:bldP spid="29" grpId="0" animBg="1"/>
      <p:bldP spid="31" grpId="0" animBg="1"/>
      <p:bldP spid="33" grpId="0" animBg="1"/>
      <p:bldP spid="35" grpId="0" animBg="1"/>
      <p:bldP spid="37" grpId="0" animBg="1"/>
      <p:bldP spid="39" grpId="0" animBg="1"/>
      <p:bldP spid="41" grpId="0" animBg="1"/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944915"/>
            <a:ext cx="6454017" cy="4840514"/>
          </a:xfr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/>
          <a:lstStyle/>
          <a:p>
            <a:r>
              <a:rPr lang="ja-JP" altLang="en-US" dirty="0" smtClean="0"/>
              <a:t>個体数増減</a:t>
            </a:r>
            <a:endParaRPr kumimoji="1" lang="ja-JP" altLang="en-US" dirty="0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27381" y="1450731"/>
            <a:ext cx="11329259" cy="614197"/>
          </a:xfrm>
        </p:spPr>
        <p:txBody>
          <a:bodyPr/>
          <a:lstStyle/>
          <a:p>
            <a:r>
              <a:rPr lang="ja-JP" altLang="en-US" dirty="0" smtClean="0"/>
              <a:t>分散型</a:t>
            </a:r>
            <a:r>
              <a:rPr lang="en-US" altLang="ja-JP" dirty="0" smtClean="0"/>
              <a:t>BA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コンテンツ プレースホルダー 3"/>
              <p:cNvSpPr txBox="1">
                <a:spLocks/>
              </p:cNvSpPr>
              <p:nvPr/>
            </p:nvSpPr>
            <p:spPr>
              <a:xfrm>
                <a:off x="6676571" y="2452483"/>
                <a:ext cx="4921164" cy="3354904"/>
              </a:xfrm>
              <a:prstGeom prst="rect">
                <a:avLst/>
              </a:prstGeom>
            </p:spPr>
            <p:txBody>
              <a:bodyPr lIns="396000" anchor="t"/>
              <a:lstStyle>
                <a:lvl1pPr marL="0" indent="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kumimoji="1" sz="1867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990575" indent="-38099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個体数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：</a:t>
                </a:r>
                <a:r>
                  <a:rPr lang="en-US" altLang="ja-JP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</a:t>
                </a:r>
              </a:p>
              <a:p>
                <a:r>
                  <a:rPr lang="ja-JP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世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代数：</a:t>
                </a:r>
                <a:r>
                  <a:rPr lang="en-US" altLang="ja-JP" sz="24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</a:t>
                </a: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周波数</a:t>
                </a:r>
                <a14:m>
                  <m:oMath xmlns:m="http://schemas.openxmlformats.org/officeDocument/2006/math">
                    <m:r>
                      <a:rPr lang="ja-JP" altLang="en-US" sz="24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帯</m:t>
                    </m:r>
                    <m:r>
                      <a:rPr lang="ja-JP" alt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ラウドネス：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パルスレート：</a:t>
                </a:r>
                <a14:m>
                  <m:oMath xmlns:m="http://schemas.openxmlformats.org/officeDocument/2006/math"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𝒓𝒂𝒏𝒅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571" y="2452483"/>
                <a:ext cx="4921164" cy="3354904"/>
              </a:xfrm>
              <a:prstGeom prst="rect">
                <a:avLst/>
              </a:prstGeom>
              <a:blipFill>
                <a:blip r:embed="rId3"/>
                <a:stretch>
                  <a:fillRect t="-18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/>
          <p:cNvSpPr txBox="1"/>
          <p:nvPr/>
        </p:nvSpPr>
        <p:spPr>
          <a:xfrm>
            <a:off x="4095512" y="6471060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944915"/>
            <a:ext cx="6454019" cy="4840514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4095511" y="6479243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941286"/>
            <a:ext cx="6458857" cy="4844143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4095509" y="6471060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938193"/>
            <a:ext cx="6458857" cy="4844143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4090671" y="6479243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</a:t>
            </a:r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1" y="1944916"/>
            <a:ext cx="6453288" cy="4839966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4100347" y="6462184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=200</a:t>
            </a:r>
            <a:endParaRPr kumimoji="1" lang="ja-JP" altLang="en-US" dirty="0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3" y="1948926"/>
            <a:ext cx="6444401" cy="4833301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4085102" y="6472912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=300</a:t>
            </a:r>
            <a:endParaRPr kumimoji="1" lang="ja-JP" altLang="en-US" dirty="0"/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6" y="1946376"/>
            <a:ext cx="6429044" cy="4821783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4093088" y="645330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=400</a:t>
            </a:r>
            <a:endParaRPr kumimoji="1"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72" y="1943174"/>
            <a:ext cx="6431448" cy="4823586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4098293" y="6445473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=500</a:t>
            </a:r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62" y="1944698"/>
            <a:ext cx="6429648" cy="4822236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4091036" y="6449973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=600</a:t>
            </a:r>
            <a:endParaRPr kumimoji="1" lang="ja-JP" altLang="en-US" dirty="0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48" y="1948817"/>
            <a:ext cx="6429128" cy="4821846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4084737" y="644213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=700</a:t>
            </a:r>
            <a:endParaRPr kumimoji="1" lang="ja-JP" altLang="en-US" dirty="0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46" y="1945984"/>
            <a:ext cx="6443688" cy="4832766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4077428" y="6449671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=800</a:t>
            </a:r>
            <a:endParaRPr kumimoji="1" lang="ja-JP" altLang="en-US" dirty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71" y="1949372"/>
            <a:ext cx="6424653" cy="4818490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4097083" y="645839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=900</a:t>
            </a:r>
            <a:endParaRPr kumimoji="1" lang="ja-JP" altLang="en-US" dirty="0"/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64" y="1946865"/>
            <a:ext cx="6421604" cy="4816203"/>
          </a:xfrm>
          <a:prstGeom prst="rect">
            <a:avLst/>
          </a:prstGeom>
        </p:spPr>
      </p:pic>
      <p:sp>
        <p:nvSpPr>
          <p:cNvPr id="33" name="テキスト ボックス 32"/>
          <p:cNvSpPr txBox="1"/>
          <p:nvPr/>
        </p:nvSpPr>
        <p:spPr>
          <a:xfrm>
            <a:off x="4090628" y="6479243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=1000</a:t>
            </a:r>
            <a:endParaRPr kumimoji="1" lang="ja-JP" altLang="en-US" dirty="0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1315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5" grpId="0" animBg="1"/>
      <p:bldP spid="17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個体数増減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27381" y="1378161"/>
            <a:ext cx="11329259" cy="614197"/>
          </a:xfrm>
        </p:spPr>
        <p:txBody>
          <a:bodyPr/>
          <a:lstStyle/>
          <a:p>
            <a:r>
              <a:rPr lang="ja-JP" altLang="en-US" dirty="0"/>
              <a:t>分散型</a:t>
            </a:r>
            <a:r>
              <a:rPr lang="en-US" altLang="ja-JP" dirty="0" smtClean="0"/>
              <a:t>BA</a:t>
            </a:r>
            <a:endParaRPr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コンテンツ プレースホルダー 3"/>
              <p:cNvSpPr txBox="1">
                <a:spLocks/>
              </p:cNvSpPr>
              <p:nvPr/>
            </p:nvSpPr>
            <p:spPr>
              <a:xfrm>
                <a:off x="6676571" y="2452483"/>
                <a:ext cx="4921164" cy="3354904"/>
              </a:xfrm>
              <a:prstGeom prst="rect">
                <a:avLst/>
              </a:prstGeom>
            </p:spPr>
            <p:txBody>
              <a:bodyPr lIns="396000" anchor="t"/>
              <a:lstStyle>
                <a:lvl1pPr marL="0" indent="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kumimoji="1" sz="1867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990575" indent="-38099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個体数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：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N=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40</a:t>
                </a:r>
              </a:p>
              <a:p>
                <a:r>
                  <a:rPr lang="ja-JP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世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代数：</a:t>
                </a:r>
                <a:r>
                  <a:rPr lang="en-US" altLang="ja-JP" sz="24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</a:t>
                </a: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周波数</a:t>
                </a:r>
                <a14:m>
                  <m:oMath xmlns:m="http://schemas.openxmlformats.org/officeDocument/2006/math">
                    <m:r>
                      <a:rPr lang="ja-JP" altLang="en-US" sz="24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帯</m:t>
                    </m:r>
                    <m:r>
                      <a:rPr lang="ja-JP" alt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ラウドネス：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パルスレート：</a:t>
                </a:r>
                <a14:m>
                  <m:oMath xmlns:m="http://schemas.openxmlformats.org/officeDocument/2006/math"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𝒓𝒂𝒏𝒅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571" y="2452483"/>
                <a:ext cx="4921164" cy="3354904"/>
              </a:xfrm>
              <a:prstGeom prst="rect">
                <a:avLst/>
              </a:prstGeom>
              <a:blipFill>
                <a:blip r:embed="rId2"/>
                <a:stretch>
                  <a:fillRect t="-18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890123"/>
            <a:ext cx="6429307" cy="482198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090628" y="6435701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901010"/>
            <a:ext cx="6414792" cy="4811094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4090628" y="641100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890123"/>
            <a:ext cx="6429307" cy="4821981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4076113" y="641100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2" y="1901011"/>
            <a:ext cx="6414792" cy="4811094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4076112" y="6420119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894838"/>
            <a:ext cx="6423022" cy="4817266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4083369" y="6427910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=200</a:t>
            </a:r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6" y="1899974"/>
            <a:ext cx="6416173" cy="4812130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4076112" y="6421187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=300</a:t>
            </a:r>
            <a:endParaRPr kumimoji="1" lang="ja-JP" altLang="en-US" dirty="0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63" y="1903591"/>
            <a:ext cx="6429306" cy="4821979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4083367" y="641480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=400</a:t>
            </a:r>
            <a:endParaRPr kumimoji="1" lang="ja-JP" altLang="en-US" dirty="0"/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64" y="1890127"/>
            <a:ext cx="6429304" cy="4821978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4078462" y="6408085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=500</a:t>
            </a:r>
            <a:endParaRPr kumimoji="1"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63" y="1890125"/>
            <a:ext cx="6429306" cy="482198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4083366" y="641480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=600</a:t>
            </a:r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79" y="1881733"/>
            <a:ext cx="6440495" cy="4830372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4076111" y="6420211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=700</a:t>
            </a:r>
            <a:endParaRPr kumimoji="1" lang="ja-JP" altLang="en-US" dirty="0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43" y="1878863"/>
            <a:ext cx="6442439" cy="4831830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4083366" y="641242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=800</a:t>
            </a:r>
            <a:endParaRPr kumimoji="1" lang="ja-JP" altLang="en-US" dirty="0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42" y="1868052"/>
            <a:ext cx="6458231" cy="4843675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4076110" y="6434281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=900</a:t>
            </a:r>
            <a:endParaRPr kumimoji="1" lang="ja-JP" altLang="en-US" dirty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42" y="1872199"/>
            <a:ext cx="6451328" cy="4838496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4082089" y="6411350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=1000</a:t>
            </a:r>
            <a:endParaRPr kumimoji="1" lang="ja-JP" altLang="en-US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351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5" grpId="0" animBg="1"/>
      <p:bldP spid="17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問題設定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9852" y="1428615"/>
            <a:ext cx="11329259" cy="614197"/>
          </a:xfrm>
        </p:spPr>
        <p:txBody>
          <a:bodyPr/>
          <a:lstStyle/>
          <a:p>
            <a:r>
              <a:rPr kumimoji="1" lang="ja-JP" altLang="en-US" b="1" dirty="0" smtClean="0"/>
              <a:t>目的関数</a:t>
            </a:r>
            <a:endParaRPr kumimoji="1" lang="ja-JP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/>
              <p:cNvSpPr>
                <a:spLocks noGrp="1"/>
              </p:cNvSpPr>
              <p:nvPr>
                <p:ph idx="10"/>
              </p:nvPr>
            </p:nvSpPr>
            <p:spPr>
              <a:xfrm>
                <a:off x="541173" y="2207816"/>
                <a:ext cx="5736289" cy="3994316"/>
              </a:xfrm>
            </p:spPr>
            <p:txBody>
              <a:bodyPr/>
              <a:lstStyle/>
              <a:p>
                <a:r>
                  <a:rPr lang="en-US" altLang="ja-JP" sz="20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Eggholder</a:t>
                </a:r>
                <a:r>
                  <a:rPr lang="en-US" altLang="ja-JP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ja-JP" alt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関数 </a:t>
                </a:r>
                <a:endParaRPr lang="en-US" altLang="ja-JP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altLang="ja-JP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Global Minimum</a:t>
                </a:r>
                <a:r>
                  <a:rPr lang="ja-JP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sSub>
                          <m:sSubPr>
                            <m:ctrlPr>
                              <a:rPr lang="en-US" altLang="ja-JP" sz="20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20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𝒈𝒃𝒆𝒔𝒕</m:t>
                            </m:r>
                          </m:sub>
                        </m:sSub>
                      </m:sub>
                    </m:sSub>
                    <m:r>
                      <a:rPr lang="en-US" altLang="ja-JP" sz="20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ja-JP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kumimoji="1" lang="ja-JP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コンテンツ プレースホルダー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541173" y="2207816"/>
                <a:ext cx="5736289" cy="3994316"/>
              </a:xfrm>
              <a:blipFill>
                <a:blip r:embed="rId2"/>
                <a:stretch>
                  <a:fillRect t="-9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テキスト ボックス 9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7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31910"/>
            <a:ext cx="6144482" cy="490606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48" y="2366636"/>
            <a:ext cx="5334000" cy="400050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1196638" y="61674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910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Eggholder</a:t>
            </a:r>
            <a:r>
              <a:rPr kumimoji="1" lang="en-US" altLang="ja-JP" dirty="0" smtClean="0"/>
              <a:t> Function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コンテンツ プレースホルダー 3"/>
              <p:cNvSpPr txBox="1">
                <a:spLocks/>
              </p:cNvSpPr>
              <p:nvPr/>
            </p:nvSpPr>
            <p:spPr>
              <a:xfrm>
                <a:off x="6676571" y="2452483"/>
                <a:ext cx="4921164" cy="3354904"/>
              </a:xfrm>
              <a:prstGeom prst="rect">
                <a:avLst/>
              </a:prstGeom>
            </p:spPr>
            <p:txBody>
              <a:bodyPr lIns="396000" anchor="t"/>
              <a:lstStyle>
                <a:lvl1pPr marL="0" indent="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kumimoji="1" sz="1867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990575" indent="-38099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個体数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：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N= </a:t>
                </a:r>
                <a:r>
                  <a:rPr lang="en-US" altLang="ja-JP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</a:p>
              <a:p>
                <a:r>
                  <a:rPr lang="ja-JP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世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代数：</a:t>
                </a:r>
                <a:r>
                  <a:rPr lang="en-US" altLang="ja-JP" sz="24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</a:t>
                </a: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周波数</a:t>
                </a:r>
                <a14:m>
                  <m:oMath xmlns:m="http://schemas.openxmlformats.org/officeDocument/2006/math">
                    <m:r>
                      <a:rPr lang="ja-JP" altLang="en-US" sz="24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帯</m:t>
                    </m:r>
                    <m:r>
                      <a:rPr lang="ja-JP" alt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ラウドネス：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パルスレート：</a:t>
                </a:r>
                <a14:m>
                  <m:oMath xmlns:m="http://schemas.openxmlformats.org/officeDocument/2006/math"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𝒓𝒂𝒏𝒅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571" y="2452483"/>
                <a:ext cx="4921164" cy="3354904"/>
              </a:xfrm>
              <a:prstGeom prst="rect">
                <a:avLst/>
              </a:prstGeom>
              <a:blipFill>
                <a:blip r:embed="rId2"/>
                <a:stretch>
                  <a:fillRect t="-18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2" y="1844478"/>
            <a:ext cx="6442893" cy="483217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5219335" y="6448361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41895" y="1228597"/>
            <a:ext cx="11329259" cy="614197"/>
          </a:xfrm>
        </p:spPr>
        <p:txBody>
          <a:bodyPr/>
          <a:lstStyle/>
          <a:p>
            <a:r>
              <a:rPr lang="ja-JP" altLang="en-US" dirty="0" smtClean="0"/>
              <a:t>分散型</a:t>
            </a:r>
            <a:r>
              <a:rPr lang="en-US" altLang="ja-JP" dirty="0" smtClean="0"/>
              <a:t>BA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1" y="1842794"/>
            <a:ext cx="6459573" cy="4844680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5219335" y="6450046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</a:t>
            </a:r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98" y="1843393"/>
            <a:ext cx="6444340" cy="4833255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5219334" y="6443137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</a:t>
            </a:r>
            <a:endParaRPr kumimoji="1" lang="ja-JP" altLang="en-US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98" y="1848019"/>
            <a:ext cx="6438173" cy="4828630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5213743" y="6450046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</a:t>
            </a:r>
            <a:endParaRPr kumimoji="1" lang="ja-JP" altLang="en-US" dirty="0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06" y="1856146"/>
            <a:ext cx="6445139" cy="4833854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5208151" y="645648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=200</a:t>
            </a:r>
            <a:endParaRPr kumimoji="1"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98" y="1850567"/>
            <a:ext cx="6454016" cy="4840512"/>
          </a:xfrm>
          <a:prstGeom prst="rect">
            <a:avLst/>
          </a:prstGeom>
        </p:spPr>
      </p:pic>
      <p:sp>
        <p:nvSpPr>
          <p:cNvPr id="18" name="テキスト ボックス 17"/>
          <p:cNvSpPr txBox="1"/>
          <p:nvPr/>
        </p:nvSpPr>
        <p:spPr>
          <a:xfrm>
            <a:off x="5219334" y="6449814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=300</a:t>
            </a:r>
            <a:endParaRPr kumimoji="1" lang="ja-JP" altLang="en-US" dirty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4" y="1852997"/>
            <a:ext cx="6437911" cy="4828434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5225995" y="6442905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=400</a:t>
            </a:r>
            <a:endParaRPr kumimoji="1" lang="ja-JP" altLang="en-US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27" y="1841864"/>
            <a:ext cx="6446378" cy="4834784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5216538" y="6450278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=500</a:t>
            </a:r>
            <a:endParaRPr kumimoji="1" lang="ja-JP" altLang="en-US" dirty="0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5" y="1838569"/>
            <a:ext cx="6450772" cy="4838079"/>
          </a:xfrm>
          <a:prstGeom prst="rect">
            <a:avLst/>
          </a:prstGeom>
        </p:spPr>
      </p:pic>
      <p:sp>
        <p:nvSpPr>
          <p:cNvPr id="24" name="テキスト ボックス 23"/>
          <p:cNvSpPr txBox="1"/>
          <p:nvPr/>
        </p:nvSpPr>
        <p:spPr>
          <a:xfrm>
            <a:off x="5208863" y="6444067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=600</a:t>
            </a:r>
            <a:endParaRPr kumimoji="1" lang="ja-JP" altLang="en-US" dirty="0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3" y="1838567"/>
            <a:ext cx="6450775" cy="4838081"/>
          </a:xfrm>
          <a:prstGeom prst="rect">
            <a:avLst/>
          </a:prstGeom>
        </p:spPr>
      </p:pic>
      <p:sp>
        <p:nvSpPr>
          <p:cNvPr id="26" name="テキスト ボックス 25"/>
          <p:cNvSpPr txBox="1"/>
          <p:nvPr/>
        </p:nvSpPr>
        <p:spPr>
          <a:xfrm>
            <a:off x="5215291" y="6447174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=700</a:t>
            </a:r>
            <a:endParaRPr kumimoji="1" lang="ja-JP" altLang="en-US" dirty="0"/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00" y="1837953"/>
            <a:ext cx="6451595" cy="4838695"/>
          </a:xfrm>
          <a:prstGeom prst="rect">
            <a:avLst/>
          </a:prstGeom>
        </p:spPr>
      </p:pic>
      <p:sp>
        <p:nvSpPr>
          <p:cNvPr id="28" name="テキスト ボックス 27"/>
          <p:cNvSpPr txBox="1"/>
          <p:nvPr/>
        </p:nvSpPr>
        <p:spPr>
          <a:xfrm>
            <a:off x="5207438" y="6440409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=800</a:t>
            </a:r>
            <a:endParaRPr kumimoji="1" lang="ja-JP" altLang="en-US" dirty="0"/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00" y="1846563"/>
            <a:ext cx="6440113" cy="4830085"/>
          </a:xfrm>
          <a:prstGeom prst="rect">
            <a:avLst/>
          </a:prstGeom>
        </p:spPr>
      </p:pic>
      <p:sp>
        <p:nvSpPr>
          <p:cNvPr id="30" name="テキスト ボックス 29"/>
          <p:cNvSpPr txBox="1"/>
          <p:nvPr/>
        </p:nvSpPr>
        <p:spPr>
          <a:xfrm>
            <a:off x="5202202" y="6444022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=900</a:t>
            </a:r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92" y="1847708"/>
            <a:ext cx="6438586" cy="4828940"/>
          </a:xfrm>
          <a:prstGeom prst="rect">
            <a:avLst/>
          </a:prstGeom>
        </p:spPr>
      </p:pic>
      <p:sp>
        <p:nvSpPr>
          <p:cNvPr id="32" name="テキスト ボックス 31"/>
          <p:cNvSpPr txBox="1"/>
          <p:nvPr/>
        </p:nvSpPr>
        <p:spPr>
          <a:xfrm>
            <a:off x="5208378" y="6432752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=1000</a:t>
            </a:r>
            <a:endParaRPr kumimoji="1"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15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433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22" grpId="0" animBg="1"/>
      <p:bldP spid="24" grpId="0" animBg="1"/>
      <p:bldP spid="26" grpId="0" animBg="1"/>
      <p:bldP spid="28" grpId="0" animBg="1"/>
      <p:bldP spid="30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問題設定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9852" y="1428615"/>
            <a:ext cx="11329259" cy="614197"/>
          </a:xfrm>
        </p:spPr>
        <p:txBody>
          <a:bodyPr/>
          <a:lstStyle/>
          <a:p>
            <a:r>
              <a:rPr kumimoji="1" lang="ja-JP" altLang="en-US" b="1" dirty="0" smtClean="0"/>
              <a:t>目的関数</a:t>
            </a:r>
            <a:endParaRPr kumimoji="1" lang="ja-JP" altLang="en-US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7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7" y="2042812"/>
            <a:ext cx="6773220" cy="482984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277" y="2292139"/>
            <a:ext cx="5747723" cy="431079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1196638" y="61674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16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921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Rastrigin</a:t>
            </a:r>
            <a:r>
              <a:rPr kumimoji="1" lang="en-US" altLang="ja-JP" dirty="0" smtClean="0"/>
              <a:t> Function</a:t>
            </a:r>
            <a:endParaRPr kumimoji="1" lang="ja-JP" altLang="en-US" dirty="0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5" y="1842794"/>
            <a:ext cx="6599209" cy="4949407"/>
          </a:xfrm>
        </p:spPr>
      </p:pic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41895" y="1228597"/>
            <a:ext cx="11329259" cy="614197"/>
          </a:xfrm>
        </p:spPr>
        <p:txBody>
          <a:bodyPr/>
          <a:lstStyle/>
          <a:p>
            <a:r>
              <a:rPr lang="ja-JP" altLang="en-US" dirty="0" smtClean="0"/>
              <a:t>分散型</a:t>
            </a:r>
            <a:r>
              <a:rPr lang="en-US" altLang="ja-JP" dirty="0" smtClean="0"/>
              <a:t>BA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208378" y="6432752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4" y="1842793"/>
            <a:ext cx="6599210" cy="4949408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5208378" y="6427811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3" y="1840997"/>
            <a:ext cx="6611929" cy="4958947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5230074" y="6427046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8" y="1848561"/>
            <a:ext cx="6591519" cy="4943640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5208377" y="6437693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8" y="1851434"/>
            <a:ext cx="6579062" cy="4934297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5219225" y="6430913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=200</a:t>
            </a:r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8" y="1851436"/>
            <a:ext cx="6579062" cy="4934296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5226407" y="6430913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=300</a:t>
            </a:r>
            <a:endParaRPr kumimoji="1" lang="ja-JP" altLang="en-US" dirty="0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2" y="1841861"/>
            <a:ext cx="6578139" cy="4933604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5204711" y="6427979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=400</a:t>
            </a:r>
            <a:endParaRPr kumimoji="1" lang="ja-JP" altLang="en-US" dirty="0"/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7" y="1850713"/>
            <a:ext cx="6592480" cy="494436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5211893" y="6431926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=500</a:t>
            </a:r>
            <a:endParaRPr kumimoji="1"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5" y="1850233"/>
            <a:ext cx="6591840" cy="4943881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5226556" y="6439464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=600</a:t>
            </a:r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8" y="1848797"/>
            <a:ext cx="6593449" cy="4945087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5219551" y="6433847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=700</a:t>
            </a:r>
            <a:endParaRPr kumimoji="1" lang="ja-JP" altLang="en-US" dirty="0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77" y="1850478"/>
            <a:ext cx="6591738" cy="4943804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5226406" y="6425741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=800</a:t>
            </a:r>
            <a:endParaRPr kumimoji="1" lang="ja-JP" altLang="en-US" dirty="0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04" y="1854516"/>
            <a:ext cx="6561266" cy="4920950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5218747" y="6433847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=900</a:t>
            </a:r>
            <a:endParaRPr kumimoji="1" lang="ja-JP" altLang="en-US" dirty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7" y="1861342"/>
            <a:ext cx="6552164" cy="4914123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5211891" y="6427347"/>
            <a:ext cx="229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Iter</a:t>
            </a:r>
            <a:r>
              <a:rPr kumimoji="1" lang="en-US" altLang="ja-JP" dirty="0" smtClean="0"/>
              <a:t>=1000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コンテンツ プレースホルダー 3"/>
              <p:cNvSpPr txBox="1">
                <a:spLocks/>
              </p:cNvSpPr>
              <p:nvPr/>
            </p:nvSpPr>
            <p:spPr>
              <a:xfrm>
                <a:off x="6676571" y="2452483"/>
                <a:ext cx="4921164" cy="3354904"/>
              </a:xfrm>
              <a:prstGeom prst="rect">
                <a:avLst/>
              </a:prstGeom>
            </p:spPr>
            <p:txBody>
              <a:bodyPr lIns="396000" anchor="t"/>
              <a:lstStyle>
                <a:lvl1pPr marL="0" indent="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kumimoji="1" sz="1867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990575" indent="-38099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個体数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：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N= </a:t>
                </a:r>
                <a:r>
                  <a:rPr lang="en-US" altLang="ja-JP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</a:p>
              <a:p>
                <a:r>
                  <a:rPr lang="ja-JP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世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代数：</a:t>
                </a:r>
                <a:r>
                  <a:rPr lang="en-US" altLang="ja-JP" sz="24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</a:t>
                </a: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周波数</a:t>
                </a:r>
                <a14:m>
                  <m:oMath xmlns:m="http://schemas.openxmlformats.org/officeDocument/2006/math">
                    <m:r>
                      <a:rPr lang="ja-JP" altLang="en-US" sz="24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帯</m:t>
                    </m:r>
                    <m:r>
                      <a:rPr lang="ja-JP" alt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ラウドネス：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パルスレート：</a:t>
                </a:r>
                <a14:m>
                  <m:oMath xmlns:m="http://schemas.openxmlformats.org/officeDocument/2006/math"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𝒓𝒂𝒏𝒅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2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571" y="2452483"/>
                <a:ext cx="4921164" cy="3354904"/>
              </a:xfrm>
              <a:prstGeom prst="rect">
                <a:avLst/>
              </a:prstGeom>
              <a:blipFill>
                <a:blip r:embed="rId13"/>
                <a:stretch>
                  <a:fillRect t="-18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テキスト ボックス 32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17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877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5" grpId="0" animBg="1"/>
      <p:bldP spid="17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考察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ja-JP" altLang="en-US" sz="2400" dirty="0"/>
              <a:t>個体数</a:t>
            </a:r>
            <a:r>
              <a:rPr lang="ja-JP" altLang="en-US" sz="2400" dirty="0" smtClean="0"/>
              <a:t>増減と異なる評価関数で提案アルゴリズムを実行した．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kumimoji="1" lang="ja-JP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➡ </a:t>
            </a:r>
            <a:r>
              <a:rPr kumimoji="1"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捕捉していた局所解数の増減は試行回数に依存する</a:t>
            </a:r>
            <a:endParaRPr kumimoji="1" lang="en-US" altLang="ja-JP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➡ 個体数が多いほど局所解の捕捉数も多い</a:t>
            </a:r>
            <a:endParaRPr kumimoji="1" lang="en-US" altLang="ja-JP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ja-JP" sz="2400" b="1" dirty="0" smtClean="0">
              <a:solidFill>
                <a:schemeClr val="accent2"/>
              </a:solidFill>
            </a:endParaRPr>
          </a:p>
          <a:p>
            <a:r>
              <a:rPr lang="ja-JP" altLang="en-US" sz="2400" b="1" dirty="0" smtClean="0">
                <a:solidFill>
                  <a:schemeClr val="accent2"/>
                </a:solidFill>
              </a:rPr>
              <a:t>困っていること</a:t>
            </a:r>
            <a:endParaRPr lang="en-US" altLang="ja-JP" sz="2400" b="1" dirty="0" smtClean="0">
              <a:solidFill>
                <a:schemeClr val="accent2"/>
              </a:solidFill>
            </a:endParaRPr>
          </a:p>
          <a:p>
            <a:r>
              <a:rPr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関数の局所解の値を算出する</a:t>
            </a:r>
            <a:r>
              <a:rPr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こと</a:t>
            </a:r>
            <a:endParaRPr lang="en-US" altLang="ja-JP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評価</a:t>
            </a:r>
            <a:r>
              <a:rPr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基準</a:t>
            </a:r>
            <a:endParaRPr lang="en-US" altLang="ja-JP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18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634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今後</a:t>
            </a:r>
            <a:r>
              <a:rPr lang="ja-JP" altLang="en-US" dirty="0" smtClean="0"/>
              <a:t>の</a:t>
            </a:r>
            <a:r>
              <a:rPr lang="ja-JP" altLang="en-US" dirty="0"/>
              <a:t>予定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>
          <a:xfrm>
            <a:off x="247973" y="2411015"/>
            <a:ext cx="11622459" cy="3994316"/>
          </a:xfrm>
        </p:spPr>
        <p:txBody>
          <a:bodyPr/>
          <a:lstStyle/>
          <a:p>
            <a:r>
              <a:rPr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2,3</a:t>
            </a:r>
            <a:r>
              <a:rPr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日後</a:t>
            </a:r>
            <a:r>
              <a:rPr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ja-JP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実験結果データまとめ</a:t>
            </a:r>
            <a:r>
              <a:rPr kumimoji="1"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  <a:endParaRPr lang="en-US" altLang="ja-JP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ja-JP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kumimoji="1"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週間後</a:t>
            </a:r>
            <a:r>
              <a:rPr kumimoji="1"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ja-JP" altLang="en-US" sz="2400" dirty="0">
                <a:solidFill>
                  <a:srgbClr val="FF0000"/>
                </a:solidFill>
              </a:rPr>
              <a:t>英論投稿</a:t>
            </a:r>
            <a:r>
              <a:rPr lang="en-US" altLang="ja-JP" sz="2400" dirty="0">
                <a:solidFill>
                  <a:srgbClr val="FF0000"/>
                </a:solidFill>
              </a:rPr>
              <a:t>(</a:t>
            </a:r>
            <a:r>
              <a:rPr lang="ja-JP" altLang="en-US" sz="2400" dirty="0">
                <a:solidFill>
                  <a:srgbClr val="FF0000"/>
                </a:solidFill>
              </a:rPr>
              <a:t>進化計算シンポ</a:t>
            </a:r>
            <a:r>
              <a:rPr lang="en-US" altLang="ja-JP" sz="2400" dirty="0" smtClean="0">
                <a:solidFill>
                  <a:srgbClr val="FF0000"/>
                </a:solidFill>
              </a:rPr>
              <a:t>)	</a:t>
            </a:r>
          </a:p>
          <a:p>
            <a:r>
              <a:rPr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週間後</a:t>
            </a:r>
            <a:r>
              <a:rPr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動的な評価関数を用いて実験</a:t>
            </a:r>
            <a:r>
              <a:rPr lang="en-US" altLang="ja-JP" sz="2400" dirty="0">
                <a:solidFill>
                  <a:srgbClr val="FF0000"/>
                </a:solidFill>
              </a:rPr>
              <a:t>	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endParaRPr lang="en-US" altLang="ja-JP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GECCO</a:t>
            </a:r>
            <a:r>
              <a:rPr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(1/30</a:t>
            </a:r>
            <a:r>
              <a:rPr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まで</a:t>
            </a:r>
            <a:r>
              <a:rPr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kumimoji="1"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  <a:r>
              <a:rPr kumimoji="1"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動的環境：環境を変化させた場合でも適応できるようにする</a:t>
            </a:r>
            <a:endParaRPr kumimoji="1" lang="ja-JP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19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442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/>
          <p:nvPr/>
        </p:nvSpPr>
        <p:spPr>
          <a:xfrm>
            <a:off x="442927" y="2097159"/>
            <a:ext cx="3600000" cy="3600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</a:t>
            </a:r>
            <a:r>
              <a:rPr kumimoji="1" lang="ja-JP" altLang="en-US" dirty="0" smtClean="0"/>
              <a:t>手法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STEP 1: </a:t>
            </a:r>
            <a:r>
              <a:rPr lang="ja-JP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全</a:t>
            </a:r>
            <a:r>
              <a:rPr kumimoji="1" lang="ja-JP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個体の分散</a:t>
            </a:r>
            <a:endParaRPr kumimoji="1" lang="ja-JP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1472279" y="3014375"/>
            <a:ext cx="745028" cy="745028"/>
          </a:xfrm>
        </p:spPr>
      </p:pic>
      <p:sp>
        <p:nvSpPr>
          <p:cNvPr id="7" name="テキスト ボックス 6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/>
              <p:cNvSpPr txBox="1"/>
              <p:nvPr/>
            </p:nvSpPr>
            <p:spPr>
              <a:xfrm>
                <a:off x="1316412" y="2675912"/>
                <a:ext cx="52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テキスト ボックス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412" y="2675912"/>
                <a:ext cx="52838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1217794" y="3299735"/>
            <a:ext cx="745028" cy="745028"/>
          </a:xfrm>
          <a:prstGeom prst="rect">
            <a:avLst/>
          </a:prstGeom>
        </p:spPr>
      </p:pic>
      <p:pic>
        <p:nvPicPr>
          <p:cNvPr id="26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3055551" y="2001264"/>
            <a:ext cx="745028" cy="745028"/>
          </a:xfrm>
          <a:prstGeom prst="rect">
            <a:avLst/>
          </a:prstGeom>
        </p:spPr>
      </p:pic>
      <p:pic>
        <p:nvPicPr>
          <p:cNvPr id="27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3290301" y="3674978"/>
            <a:ext cx="745028" cy="745028"/>
          </a:xfrm>
          <a:prstGeom prst="rect">
            <a:avLst/>
          </a:prstGeom>
        </p:spPr>
      </p:pic>
      <p:pic>
        <p:nvPicPr>
          <p:cNvPr id="28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405589" y="4364923"/>
            <a:ext cx="745028" cy="745028"/>
          </a:xfrm>
          <a:prstGeom prst="rect">
            <a:avLst/>
          </a:prstGeom>
        </p:spPr>
      </p:pic>
      <p:pic>
        <p:nvPicPr>
          <p:cNvPr id="30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2552297" y="5026773"/>
            <a:ext cx="745028" cy="745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/>
              <p:cNvSpPr txBox="1"/>
              <p:nvPr/>
            </p:nvSpPr>
            <p:spPr>
              <a:xfrm>
                <a:off x="786041" y="5011963"/>
                <a:ext cx="634888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テキスト ボックス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41" y="5011963"/>
                <a:ext cx="634888" cy="396775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4525612" y="3578077"/>
                <a:ext cx="6963397" cy="1290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kumimoji="1" lang="en-US" altLang="ja-JP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kumimoji="1" lang="en-US" altLang="ja-JP" sz="240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b="0" i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kumimoji="1" lang="en-US" altLang="ja-JP" sz="2400" b="0" i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kumimoji="1" lang="en-US" altLang="ja-JP" sz="240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{(</m:t>
                                  </m:r>
                                  <m:sSup>
                                    <m:sSupPr>
                                      <m:ctrlPr>
                                        <a:rPr kumimoji="1" lang="en-US" altLang="ja-JP" sz="240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ja-JP" sz="2400" b="0" i="0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ja-JP" sz="2400" b="0" i="0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ja-JP" sz="2400" b="0" i="0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kumimoji="1" lang="en-US" altLang="ja-JP" sz="240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ja-JP" sz="2400" b="0" i="0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ja-JP" sz="2400" b="0" i="0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j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ja-JP" sz="2400" b="0" i="0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kumimoji="1" lang="en-US" altLang="ja-JP" sz="2400" b="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p>
                                    <m:sSupPr>
                                      <m:ctrlPr>
                                        <a:rPr kumimoji="1" lang="en-US" altLang="ja-JP" sz="240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ja-JP" alt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kumimoji="1" lang="en-US" altLang="ja-JP" sz="2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num>
                                        <m:den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kumimoji="1" lang="en-US" altLang="ja-JP" sz="2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ja-JP" sz="2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ja-JP" sz="2400" b="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ja-JP" sz="2400" b="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ja-JP" sz="2400" b="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ja-JP" sz="2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ja-JP" sz="2400" b="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ja-JP" sz="2400" b="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den>
                                      </m:f>
                                    </m:sup>
                                  </m:sSup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e>
                              </m:nary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</m:t>
                              </m:r>
                              <m:r>
                                <a:rPr kumimoji="1" lang="en-US" altLang="ja-JP" sz="2400" b="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kumimoji="1" lang="en-US" altLang="ja-JP" sz="2400" b="0" i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e>
                            <m:sub/>
                          </m:sSub>
                        </m:e>
                        <m:sup/>
                      </m:sSup>
                    </m:oMath>
                  </m:oMathPara>
                </a14:m>
                <a:endParaRPr kumimoji="1" lang="ja-JP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612" y="3578077"/>
                <a:ext cx="6963397" cy="12909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線矢印コネクタ 45"/>
          <p:cNvCxnSpPr/>
          <p:nvPr/>
        </p:nvCxnSpPr>
        <p:spPr>
          <a:xfrm flipV="1">
            <a:off x="1577051" y="3386889"/>
            <a:ext cx="267742" cy="2804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>
            <a:endCxn id="25" idx="0"/>
          </p:cNvCxnSpPr>
          <p:nvPr/>
        </p:nvCxnSpPr>
        <p:spPr>
          <a:xfrm flipV="1">
            <a:off x="732594" y="3342729"/>
            <a:ext cx="1031448" cy="135179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テキスト ボックス 62"/>
          <p:cNvSpPr txBox="1"/>
          <p:nvPr/>
        </p:nvSpPr>
        <p:spPr>
          <a:xfrm>
            <a:off x="4490558" y="2099898"/>
            <a:ext cx="6395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0</a:t>
            </a:r>
            <a:r>
              <a:rPr kumimoji="1" lang="ja-JP" altLang="en-US" sz="2400" dirty="0" smtClean="0"/>
              <a:t>近辺に初期個体を生成し，個体間の差分の和</a:t>
            </a:r>
            <a:r>
              <a:rPr kumimoji="1" lang="en-US" altLang="ja-JP" sz="2400" dirty="0" smtClean="0"/>
              <a:t>(2)</a:t>
            </a:r>
            <a:r>
              <a:rPr kumimoji="1" lang="ja-JP" altLang="en-US" sz="2400" dirty="0" smtClean="0"/>
              <a:t>を求める</a:t>
            </a:r>
            <a:endParaRPr kumimoji="1" lang="ja-JP" altLang="en-US" sz="2400" dirty="0"/>
          </a:p>
        </p:txBody>
      </p:sp>
      <p:cxnSp>
        <p:nvCxnSpPr>
          <p:cNvPr id="31" name="直線矢印コネクタ 30"/>
          <p:cNvCxnSpPr>
            <a:endCxn id="25" idx="0"/>
          </p:cNvCxnSpPr>
          <p:nvPr/>
        </p:nvCxnSpPr>
        <p:spPr>
          <a:xfrm flipH="1" flipV="1">
            <a:off x="1764042" y="3342729"/>
            <a:ext cx="1185220" cy="206600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H="1" flipV="1">
            <a:off x="1844793" y="3417879"/>
            <a:ext cx="1823174" cy="62961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H="1">
            <a:off x="1781170" y="2384295"/>
            <a:ext cx="1520043" cy="9854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楕円 15"/>
          <p:cNvSpPr/>
          <p:nvPr/>
        </p:nvSpPr>
        <p:spPr>
          <a:xfrm rot="1406045">
            <a:off x="1540005" y="3066169"/>
            <a:ext cx="726174" cy="5480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2857265" y="4896033"/>
                <a:ext cx="634888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265" y="4896033"/>
                <a:ext cx="634888" cy="396775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/>
              <p:cNvSpPr txBox="1"/>
              <p:nvPr/>
            </p:nvSpPr>
            <p:spPr>
              <a:xfrm>
                <a:off x="2597703" y="2115647"/>
                <a:ext cx="634888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テキスト ボックス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703" y="2115647"/>
                <a:ext cx="634888" cy="396775"/>
              </a:xfrm>
              <a:prstGeom prst="rect">
                <a:avLst/>
              </a:prstGeom>
              <a:blipFill>
                <a:blip r:embed="rId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3419018" y="3449432"/>
                <a:ext cx="614588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018" y="3449432"/>
                <a:ext cx="614588" cy="396775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テキスト ボックス 39"/>
              <p:cNvSpPr txBox="1"/>
              <p:nvPr/>
            </p:nvSpPr>
            <p:spPr>
              <a:xfrm>
                <a:off x="822723" y="3523214"/>
                <a:ext cx="634888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テキスト ボックス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23" y="3523214"/>
                <a:ext cx="634888" cy="396775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/>
          <p:cNvSpPr txBox="1"/>
          <p:nvPr/>
        </p:nvSpPr>
        <p:spPr>
          <a:xfrm>
            <a:off x="9709484" y="5384935"/>
            <a:ext cx="96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ε=1.2</a:t>
            </a:r>
            <a:endParaRPr kumimoji="1" lang="ja-JP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4525612" y="3053279"/>
                <a:ext cx="65186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kumimoji="1" lang="en-US" altLang="ja-JP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𝑟𝑎𝑛𝑑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−2 2</m:t>
                          </m:r>
                        </m:e>
                      </m:d>
                      <m:r>
                        <a:rPr kumimoji="1" lang="en-US" altLang="ja-JP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      …(1)</m:t>
                      </m:r>
                    </m:oMath>
                  </m:oMathPara>
                </a14:m>
                <a:endParaRPr kumimoji="1" lang="ja-JP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612" y="3053279"/>
                <a:ext cx="6518626" cy="461665"/>
              </a:xfrm>
              <a:prstGeom prst="rect">
                <a:avLst/>
              </a:prstGeom>
              <a:blipFill>
                <a:blip r:embed="rId11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08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4995507"/>
              </p:ext>
            </p:extLst>
          </p:nvPr>
        </p:nvGraphicFramePr>
        <p:xfrm>
          <a:off x="541173" y="1815885"/>
          <a:ext cx="7514256" cy="4107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2513043" y="5826715"/>
                <a:ext cx="3831771" cy="675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ja-JP" altLang="en-US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p>
                          <m:f>
                            <m:fPr>
                              <m:ctrlPr>
                                <a:rPr kumimoji="1" lang="en-US" altLang="ja-JP" sz="20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ja-JP" sz="20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kumimoji="1" lang="en-US" altLang="ja-JP" sz="20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sup>
                      </m:sSup>
                    </m:oMath>
                  </m:oMathPara>
                </a14:m>
                <a:endParaRPr kumimoji="1" lang="ja-JP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043" y="5826715"/>
                <a:ext cx="3831771" cy="6753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00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補足説明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35429" y="1508787"/>
            <a:ext cx="11421211" cy="614197"/>
          </a:xfrm>
        </p:spPr>
        <p:txBody>
          <a:bodyPr/>
          <a:lstStyle/>
          <a:p>
            <a:r>
              <a:rPr lang="en-US" altLang="ja-JP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Novelty Search</a:t>
            </a:r>
            <a:endParaRPr kumimoji="1" lang="ja-JP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5"/>
              <p:cNvSpPr>
                <a:spLocks noGrp="1"/>
              </p:cNvSpPr>
              <p:nvPr>
                <p:ph idx="10"/>
              </p:nvPr>
            </p:nvSpPr>
            <p:spPr>
              <a:xfrm>
                <a:off x="116115" y="2411015"/>
                <a:ext cx="11754318" cy="3994316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d>
                            <m:d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ja-JP" alt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ja-JP" sz="2000" dirty="0" smtClean="0"/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k</a:t>
                </a:r>
                <a:r>
                  <a:rPr lang="ja-JP" altLang="en-US" sz="2000" dirty="0"/>
                  <a:t>は</a:t>
                </a:r>
                <a:r>
                  <a:rPr lang="ja-JP" altLang="en-US" sz="2000" dirty="0" smtClean="0"/>
                  <a:t>近傍数，</a:t>
                </a:r>
                <a:r>
                  <a:rPr lang="en-US" altLang="ja-JP" sz="2000" dirty="0" smtClean="0"/>
                  <a:t>x</a:t>
                </a:r>
                <a:r>
                  <a:rPr kumimoji="1" lang="ja-JP" altLang="en-US" sz="2000" dirty="0" err="1" smtClean="0"/>
                  <a:t>は評</a:t>
                </a:r>
                <a:r>
                  <a:rPr kumimoji="1" lang="ja-JP" altLang="en-US" sz="2000" dirty="0" smtClean="0"/>
                  <a:t>価される解，</a:t>
                </a:r>
                <a:r>
                  <a:rPr kumimoji="1" lang="en-US" altLang="ja-JP" sz="2000" dirty="0" smtClean="0"/>
                  <a:t>μ</a:t>
                </a:r>
                <a:r>
                  <a:rPr kumimoji="1" lang="ja-JP" altLang="en-US" sz="2000" dirty="0" smtClean="0"/>
                  <a:t>はその他の解を表し，</a:t>
                </a:r>
                <a:r>
                  <a:rPr kumimoji="1" lang="en-US" altLang="ja-JP" sz="2000" dirty="0" smtClean="0"/>
                  <a:t>x</a:t>
                </a:r>
                <a:r>
                  <a:rPr kumimoji="1" lang="ja-JP" altLang="en-US" sz="2000" dirty="0" smtClean="0"/>
                  <a:t>と</a:t>
                </a:r>
                <a:r>
                  <a:rPr lang="en-US" altLang="ja-JP" sz="2000" dirty="0" smtClean="0"/>
                  <a:t>μ</a:t>
                </a:r>
                <a:r>
                  <a:rPr lang="ja-JP" altLang="en-US" sz="2000" dirty="0" smtClean="0"/>
                  <a:t>の距離</a:t>
                </a:r>
                <a:r>
                  <a:rPr lang="en-US" altLang="ja-JP" sz="2000" dirty="0" err="1" smtClean="0"/>
                  <a:t>dist</a:t>
                </a:r>
                <a:r>
                  <a:rPr lang="ja-JP" altLang="en-US" sz="2000" dirty="0" smtClean="0"/>
                  <a:t>の和を求める評価式．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6" name="コンテンツ プレースホルダー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16115" y="2411015"/>
                <a:ext cx="11754318" cy="399431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150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/>
          <a:lstStyle/>
          <a:p>
            <a:r>
              <a:rPr lang="ja-JP" altLang="en-US" dirty="0"/>
              <a:t>提案</a:t>
            </a:r>
            <a:r>
              <a:rPr kumimoji="1" lang="ja-JP" altLang="en-US" dirty="0" smtClean="0"/>
              <a:t>手法</a:t>
            </a:r>
            <a:endParaRPr kumimoji="1" lang="ja-JP" altLang="en-US" dirty="0"/>
          </a:p>
        </p:txBody>
      </p:sp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3957840"/>
              </p:ext>
            </p:extLst>
          </p:nvPr>
        </p:nvGraphicFramePr>
        <p:xfrm>
          <a:off x="6008914" y="2452483"/>
          <a:ext cx="5406572" cy="3952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8506700"/>
              </p:ext>
            </p:extLst>
          </p:nvPr>
        </p:nvGraphicFramePr>
        <p:xfrm>
          <a:off x="319313" y="2452483"/>
          <a:ext cx="5406572" cy="3952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6952343" y="6265636"/>
                <a:ext cx="3831771" cy="660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ja-JP" altLang="en-US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p>
                          <m:f>
                            <m:fPr>
                              <m:ctrlPr>
                                <a:rPr kumimoji="1" lang="en-US" altLang="ja-JP" sz="20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0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ja-JP" sz="20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kumimoji="1" lang="en-US" altLang="ja-JP" sz="20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sup>
                      </m:sSup>
                    </m:oMath>
                  </m:oMathPara>
                </a14:m>
                <a:endParaRPr kumimoji="1" lang="ja-JP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343" y="6265636"/>
                <a:ext cx="3831771" cy="6605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887444" y="6197498"/>
                <a:ext cx="3831771" cy="675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ja-JP" altLang="en-US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p>
                          <m:f>
                            <m:fPr>
                              <m:ctrlPr>
                                <a:rPr kumimoji="1" lang="en-US" altLang="ja-JP" sz="20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ja-JP" sz="20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kumimoji="1" lang="en-US" altLang="ja-JP" sz="20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1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sup>
                      </m:sSup>
                    </m:oMath>
                  </m:oMathPara>
                </a14:m>
                <a:endParaRPr kumimoji="1" lang="ja-JP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44" y="6197498"/>
                <a:ext cx="3831771" cy="6753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テキスト ボックス 9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560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/>
          <p:nvPr/>
        </p:nvSpPr>
        <p:spPr>
          <a:xfrm>
            <a:off x="442927" y="2097159"/>
            <a:ext cx="3600000" cy="3600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49" y="2978087"/>
            <a:ext cx="866775" cy="80962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</a:t>
            </a:r>
            <a:r>
              <a:rPr kumimoji="1" lang="ja-JP" altLang="en-US" dirty="0" smtClean="0"/>
              <a:t>手法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STEP 1: </a:t>
            </a:r>
            <a:r>
              <a:rPr lang="ja-JP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全</a:t>
            </a:r>
            <a:r>
              <a:rPr kumimoji="1" lang="ja-JP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個体の分散</a:t>
            </a:r>
            <a:endParaRPr kumimoji="1" lang="ja-JP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2052621" y="3088145"/>
            <a:ext cx="745028" cy="745028"/>
          </a:xfrm>
        </p:spPr>
      </p:pic>
      <p:sp>
        <p:nvSpPr>
          <p:cNvPr id="7" name="テキスト ボックス 6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/>
              <p:cNvSpPr txBox="1"/>
              <p:nvPr/>
            </p:nvSpPr>
            <p:spPr>
              <a:xfrm>
                <a:off x="1235096" y="2731541"/>
                <a:ext cx="52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テキスト ボックス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096" y="2731541"/>
                <a:ext cx="528381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コンテンツ プレースホルダ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1217794" y="3299735"/>
            <a:ext cx="745028" cy="745028"/>
          </a:xfrm>
          <a:prstGeom prst="rect">
            <a:avLst/>
          </a:prstGeom>
        </p:spPr>
      </p:pic>
      <p:pic>
        <p:nvPicPr>
          <p:cNvPr id="26" name="コンテンツ プレースホルダ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3055551" y="2001264"/>
            <a:ext cx="745028" cy="745028"/>
          </a:xfrm>
          <a:prstGeom prst="rect">
            <a:avLst/>
          </a:prstGeom>
        </p:spPr>
      </p:pic>
      <p:pic>
        <p:nvPicPr>
          <p:cNvPr id="27" name="コンテンツ プレースホルダ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3290301" y="3674978"/>
            <a:ext cx="745028" cy="745028"/>
          </a:xfrm>
          <a:prstGeom prst="rect">
            <a:avLst/>
          </a:prstGeom>
        </p:spPr>
      </p:pic>
      <p:pic>
        <p:nvPicPr>
          <p:cNvPr id="28" name="コンテンツ プレースホルダ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405589" y="4364923"/>
            <a:ext cx="745028" cy="745028"/>
          </a:xfrm>
          <a:prstGeom prst="rect">
            <a:avLst/>
          </a:prstGeom>
        </p:spPr>
      </p:pic>
      <p:pic>
        <p:nvPicPr>
          <p:cNvPr id="30" name="コンテンツ プレースホルダ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2552297" y="5026773"/>
            <a:ext cx="745028" cy="745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/>
              <p:cNvSpPr txBox="1"/>
              <p:nvPr/>
            </p:nvSpPr>
            <p:spPr>
              <a:xfrm>
                <a:off x="786041" y="5011963"/>
                <a:ext cx="634888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テキスト ボックス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41" y="5011963"/>
                <a:ext cx="634888" cy="396775"/>
              </a:xfrm>
              <a:prstGeom prst="rect">
                <a:avLst/>
              </a:prstGeom>
              <a:blipFill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線矢印コネクタ 45"/>
          <p:cNvCxnSpPr/>
          <p:nvPr/>
        </p:nvCxnSpPr>
        <p:spPr>
          <a:xfrm flipV="1">
            <a:off x="1648123" y="3498549"/>
            <a:ext cx="724484" cy="1943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 flipV="1">
            <a:off x="839508" y="3488664"/>
            <a:ext cx="1517961" cy="119326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テキスト ボックス 62"/>
          <p:cNvSpPr txBox="1"/>
          <p:nvPr/>
        </p:nvSpPr>
        <p:spPr>
          <a:xfrm>
            <a:off x="4490557" y="2099898"/>
            <a:ext cx="5821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(2)</a:t>
            </a:r>
            <a:r>
              <a:rPr kumimoji="1" lang="ja-JP" altLang="en-US" sz="2400" dirty="0" smtClean="0"/>
              <a:t>から個体の速度</a:t>
            </a:r>
            <a:r>
              <a:rPr kumimoji="1" lang="en-US" altLang="ja-JP" sz="2400" dirty="0" smtClean="0"/>
              <a:t>(3)</a:t>
            </a:r>
            <a:r>
              <a:rPr kumimoji="1" lang="ja-JP" altLang="en-US" sz="2400" dirty="0" smtClean="0"/>
              <a:t>と解の生成</a:t>
            </a:r>
            <a:r>
              <a:rPr kumimoji="1" lang="en-US" altLang="ja-JP" sz="2400" dirty="0" smtClean="0"/>
              <a:t>(4)</a:t>
            </a:r>
            <a:r>
              <a:rPr kumimoji="1" lang="ja-JP" altLang="en-US" sz="2400" dirty="0" smtClean="0"/>
              <a:t>を行う</a:t>
            </a:r>
            <a:endParaRPr kumimoji="1" lang="ja-JP" altLang="en-US" sz="2400" dirty="0"/>
          </a:p>
        </p:txBody>
      </p:sp>
      <p:cxnSp>
        <p:nvCxnSpPr>
          <p:cNvPr id="31" name="直線矢印コネクタ 30"/>
          <p:cNvCxnSpPr/>
          <p:nvPr/>
        </p:nvCxnSpPr>
        <p:spPr>
          <a:xfrm flipH="1" flipV="1">
            <a:off x="2421558" y="3529805"/>
            <a:ext cx="482846" cy="18789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H="1" flipV="1">
            <a:off x="2588641" y="3508248"/>
            <a:ext cx="1100201" cy="56459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H="1">
            <a:off x="2486095" y="2403996"/>
            <a:ext cx="960576" cy="96421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楕円 15"/>
          <p:cNvSpPr/>
          <p:nvPr/>
        </p:nvSpPr>
        <p:spPr>
          <a:xfrm rot="1406045">
            <a:off x="2108912" y="3138871"/>
            <a:ext cx="726174" cy="5480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2857265" y="4896033"/>
                <a:ext cx="634888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265" y="4896033"/>
                <a:ext cx="634888" cy="396775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/>
              <p:cNvSpPr txBox="1"/>
              <p:nvPr/>
            </p:nvSpPr>
            <p:spPr>
              <a:xfrm>
                <a:off x="2597703" y="2115647"/>
                <a:ext cx="634888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テキスト ボックス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703" y="2115647"/>
                <a:ext cx="634888" cy="396775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3419018" y="3449432"/>
                <a:ext cx="614588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018" y="3449432"/>
                <a:ext cx="614588" cy="396775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テキスト ボックス 39"/>
              <p:cNvSpPr txBox="1"/>
              <p:nvPr/>
            </p:nvSpPr>
            <p:spPr>
              <a:xfrm>
                <a:off x="822723" y="3523214"/>
                <a:ext cx="634888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テキスト ボックス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23" y="3523214"/>
                <a:ext cx="634888" cy="396775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/>
              <p:cNvSpPr txBox="1"/>
              <p:nvPr/>
            </p:nvSpPr>
            <p:spPr>
              <a:xfrm>
                <a:off x="4623737" y="3919989"/>
                <a:ext cx="4375119" cy="478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kumimoji="1" lang="en-US" altLang="ja-JP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ja-JP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ja-JP" sz="2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kumimoji="1" lang="en-US" altLang="ja-JP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      …(4)</m:t>
                    </m:r>
                  </m:oMath>
                </a14:m>
                <a:r>
                  <a:rPr kumimoji="1" lang="en-US" altLang="ja-JP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endParaRPr kumimoji="1" lang="ja-JP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テキスト ボックス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737" y="3919989"/>
                <a:ext cx="4375119" cy="478144"/>
              </a:xfrm>
              <a:prstGeom prst="rect">
                <a:avLst/>
              </a:prstGeom>
              <a:blipFill>
                <a:blip r:embed="rId10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/>
              <p:cNvSpPr txBox="1"/>
              <p:nvPr/>
            </p:nvSpPr>
            <p:spPr>
              <a:xfrm>
                <a:off x="2800567" y="3132696"/>
                <a:ext cx="528381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テキスト ボックス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567" y="3132696"/>
                <a:ext cx="528381" cy="375552"/>
              </a:xfrm>
              <a:prstGeom prst="rect">
                <a:avLst/>
              </a:prstGeom>
              <a:blipFill>
                <a:blip r:embed="rId12"/>
                <a:stretch>
                  <a:fillRect r="-22989" b="-16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/>
              <p:cNvSpPr txBox="1"/>
              <p:nvPr/>
            </p:nvSpPr>
            <p:spPr>
              <a:xfrm>
                <a:off x="2029566" y="3640090"/>
                <a:ext cx="52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テキスト ボックス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566" y="3640090"/>
                <a:ext cx="528381" cy="369332"/>
              </a:xfrm>
              <a:prstGeom prst="rect">
                <a:avLst/>
              </a:prstGeom>
              <a:blipFill>
                <a:blip r:embed="rId1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/>
              <p:cNvSpPr txBox="1"/>
              <p:nvPr/>
            </p:nvSpPr>
            <p:spPr>
              <a:xfrm>
                <a:off x="4607141" y="3058597"/>
                <a:ext cx="4375119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ja-JP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ja-JP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ja-JP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ja-JP" sz="2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kumimoji="1" lang="en-US" altLang="ja-JP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      …(3)</m:t>
                    </m:r>
                  </m:oMath>
                </a14:m>
                <a:r>
                  <a:rPr kumimoji="1" lang="en-US" altLang="ja-JP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endParaRPr kumimoji="1" lang="ja-JP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141" y="3058597"/>
                <a:ext cx="4375119" cy="479106"/>
              </a:xfrm>
              <a:prstGeom prst="rect">
                <a:avLst/>
              </a:prstGeom>
              <a:blipFill>
                <a:blip r:embed="rId14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3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/>
          <p:nvPr/>
        </p:nvSpPr>
        <p:spPr>
          <a:xfrm>
            <a:off x="442927" y="2097159"/>
            <a:ext cx="3600000" cy="3600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</a:t>
            </a:r>
            <a:r>
              <a:rPr kumimoji="1" lang="ja-JP" altLang="en-US" dirty="0" smtClean="0"/>
              <a:t>手法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STEP 2: </a:t>
            </a:r>
            <a:r>
              <a:rPr lang="ja-JP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局所解探索</a:t>
            </a:r>
            <a:endParaRPr kumimoji="1" lang="ja-JP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2052621" y="3088145"/>
            <a:ext cx="745028" cy="745028"/>
          </a:xfrm>
        </p:spPr>
      </p:pic>
      <p:sp>
        <p:nvSpPr>
          <p:cNvPr id="7" name="テキスト ボックス 6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pic>
        <p:nvPicPr>
          <p:cNvPr id="25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1217794" y="3299735"/>
            <a:ext cx="745028" cy="745028"/>
          </a:xfrm>
          <a:prstGeom prst="rect">
            <a:avLst/>
          </a:prstGeom>
        </p:spPr>
      </p:pic>
      <p:pic>
        <p:nvPicPr>
          <p:cNvPr id="26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3055551" y="2001264"/>
            <a:ext cx="745028" cy="745028"/>
          </a:xfrm>
          <a:prstGeom prst="rect">
            <a:avLst/>
          </a:prstGeom>
        </p:spPr>
      </p:pic>
      <p:pic>
        <p:nvPicPr>
          <p:cNvPr id="27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3290301" y="3674978"/>
            <a:ext cx="745028" cy="745028"/>
          </a:xfrm>
          <a:prstGeom prst="rect">
            <a:avLst/>
          </a:prstGeom>
        </p:spPr>
      </p:pic>
      <p:pic>
        <p:nvPicPr>
          <p:cNvPr id="28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405589" y="4364923"/>
            <a:ext cx="745028" cy="745028"/>
          </a:xfrm>
          <a:prstGeom prst="rect">
            <a:avLst/>
          </a:prstGeom>
        </p:spPr>
      </p:pic>
      <p:pic>
        <p:nvPicPr>
          <p:cNvPr id="30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2552297" y="5026773"/>
            <a:ext cx="745028" cy="745028"/>
          </a:xfrm>
          <a:prstGeom prst="rect">
            <a:avLst/>
          </a:prstGeom>
        </p:spPr>
      </p:pic>
      <p:sp>
        <p:nvSpPr>
          <p:cNvPr id="16" name="楕円 15"/>
          <p:cNvSpPr/>
          <p:nvPr/>
        </p:nvSpPr>
        <p:spPr>
          <a:xfrm rot="1406045">
            <a:off x="2108912" y="3138871"/>
            <a:ext cx="726174" cy="5480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/>
              <p:cNvSpPr txBox="1"/>
              <p:nvPr/>
            </p:nvSpPr>
            <p:spPr>
              <a:xfrm>
                <a:off x="2800567" y="3132696"/>
                <a:ext cx="528381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テキスト ボックス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567" y="3132696"/>
                <a:ext cx="528381" cy="375552"/>
              </a:xfrm>
              <a:prstGeom prst="rect">
                <a:avLst/>
              </a:prstGeom>
              <a:blipFill>
                <a:blip r:embed="rId3"/>
                <a:stretch>
                  <a:fillRect r="-22989" b="-16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5094948" y="2245879"/>
                <a:ext cx="582127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rand 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kumimoji="1" lang="en-US" altLang="ja-JP" sz="2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</m:oMath>
                </a14:m>
                <a:endParaRPr kumimoji="1" lang="en-US" altLang="ja-JP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kumimoji="1" lang="en-US" altLang="ja-JP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kumimoji="1" lang="ja-JP" altLang="en-US" sz="2400" dirty="0" smtClean="0"/>
                  <a:t>個体周辺に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𝑙𝑜𝑐𝑎𝑙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kumimoji="1" lang="ja-JP" altLang="en-US" sz="2400" i="1">
                        <a:latin typeface="Cambria Math" panose="02040503050406030204" pitchFamily="18" charset="0"/>
                      </a:rPr>
                      <m:t>を</m:t>
                    </m:r>
                  </m:oMath>
                </a14:m>
                <a:r>
                  <a:rPr kumimoji="1" lang="ja-JP" altLang="en-US" sz="2400" dirty="0" smtClean="0"/>
                  <a:t>生成する</a:t>
                </a:r>
                <a:endParaRPr kumimoji="1" lang="en-US" altLang="ja-JP" sz="2400" dirty="0" smtClean="0"/>
              </a:p>
              <a:p>
                <a:endParaRPr kumimoji="1" lang="en-US" altLang="ja-JP" sz="2400" dirty="0" smtClean="0"/>
              </a:p>
              <a:p>
                <a:endParaRPr kumimoji="1" lang="en-US" altLang="ja-JP" sz="2400" dirty="0"/>
              </a:p>
              <a:p>
                <a:r>
                  <a:rPr kumimoji="1" lang="en-US" altLang="ja-JP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end</a:t>
                </a:r>
                <a:endParaRPr kumimoji="1" lang="ja-JP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948" y="2245879"/>
                <a:ext cx="5821279" cy="2308324"/>
              </a:xfrm>
              <a:prstGeom prst="rect">
                <a:avLst/>
              </a:prstGeom>
              <a:blipFill>
                <a:blip r:embed="rId4"/>
                <a:stretch>
                  <a:fillRect l="-1675" t="-1847" b="-52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/>
              <p:cNvSpPr txBox="1"/>
              <p:nvPr/>
            </p:nvSpPr>
            <p:spPr>
              <a:xfrm>
                <a:off x="4810196" y="3294196"/>
                <a:ext cx="4652286" cy="407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𝑙𝑜𝑐𝑎𝑙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𝑟𝑎𝑛𝑑</m:t>
                      </m:r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[−1 1]</m:t>
                      </m:r>
                    </m:oMath>
                  </m:oMathPara>
                </a14:m>
                <a:endParaRPr kumimoji="1" lang="ja-JP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テキスト ボックス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196" y="3294196"/>
                <a:ext cx="4652286" cy="407484"/>
              </a:xfrm>
              <a:prstGeom prst="rect">
                <a:avLst/>
              </a:prstGeom>
              <a:blipFill>
                <a:blip r:embed="rId5"/>
                <a:stretch>
                  <a:fillRect b="-164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7823200" y="4414271"/>
                <a:ext cx="332377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dirty="0" smtClean="0"/>
                  <a:t>ラウドネス（初期値）：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ja-JP" sz="2000" dirty="0" smtClean="0"/>
                  <a:t>=1</a:t>
                </a:r>
              </a:p>
              <a:p>
                <a:r>
                  <a:rPr kumimoji="1" lang="ja-JP" altLang="en-US" sz="2000" dirty="0" smtClean="0"/>
                  <a:t>パルスレート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ja-JP" altLang="en-US" sz="2000" dirty="0" smtClean="0"/>
                  <a:t>：</a:t>
                </a:r>
                <a:r>
                  <a:rPr kumimoji="1" lang="en-US" altLang="ja-JP" sz="2000" dirty="0" smtClean="0"/>
                  <a:t>rand [0 1]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200" y="4414271"/>
                <a:ext cx="3323771" cy="707886"/>
              </a:xfrm>
              <a:prstGeom prst="rect">
                <a:avLst/>
              </a:prstGeom>
              <a:blipFill>
                <a:blip r:embed="rId6"/>
                <a:stretch>
                  <a:fillRect l="-1832" t="-5172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16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/>
          <p:nvPr/>
        </p:nvSpPr>
        <p:spPr>
          <a:xfrm>
            <a:off x="442927" y="2097159"/>
            <a:ext cx="3600000" cy="3600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</a:t>
            </a:r>
            <a:r>
              <a:rPr kumimoji="1" lang="ja-JP" altLang="en-US" dirty="0" smtClean="0"/>
              <a:t>手法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pic>
        <p:nvPicPr>
          <p:cNvPr id="25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1217794" y="3299735"/>
            <a:ext cx="745028" cy="745028"/>
          </a:xfrm>
          <a:prstGeom prst="rect">
            <a:avLst/>
          </a:prstGeom>
        </p:spPr>
      </p:pic>
      <p:pic>
        <p:nvPicPr>
          <p:cNvPr id="26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1664955" y="4178232"/>
            <a:ext cx="745028" cy="745028"/>
          </a:xfrm>
          <a:prstGeom prst="rect">
            <a:avLst/>
          </a:prstGeom>
        </p:spPr>
      </p:pic>
      <p:pic>
        <p:nvPicPr>
          <p:cNvPr id="27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3290301" y="3674978"/>
            <a:ext cx="745028" cy="745028"/>
          </a:xfrm>
          <a:prstGeom prst="rect">
            <a:avLst/>
          </a:prstGeom>
        </p:spPr>
      </p:pic>
      <p:pic>
        <p:nvPicPr>
          <p:cNvPr id="28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405589" y="4364923"/>
            <a:ext cx="745028" cy="745028"/>
          </a:xfrm>
          <a:prstGeom prst="rect">
            <a:avLst/>
          </a:prstGeom>
        </p:spPr>
      </p:pic>
      <p:pic>
        <p:nvPicPr>
          <p:cNvPr id="30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2552297" y="5026773"/>
            <a:ext cx="745028" cy="745028"/>
          </a:xfrm>
          <a:prstGeom prst="rect">
            <a:avLst/>
          </a:prstGeom>
        </p:spPr>
      </p:pic>
      <p:pic>
        <p:nvPicPr>
          <p:cNvPr id="13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2052621" y="3088145"/>
            <a:ext cx="745028" cy="745028"/>
          </a:xfrm>
          <a:prstGeom prst="rect">
            <a:avLst/>
          </a:prstGeom>
        </p:spPr>
      </p:pic>
      <p:sp>
        <p:nvSpPr>
          <p:cNvPr id="1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</p:spPr>
        <p:txBody>
          <a:bodyPr/>
          <a:lstStyle/>
          <a:p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STEP </a:t>
            </a:r>
            <a:r>
              <a:rPr lang="en-US" altLang="ja-JP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3: </a:t>
            </a:r>
            <a:r>
              <a:rPr lang="ja-JP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ランダムウォーク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094948" y="2245879"/>
            <a:ext cx="5821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目的関数内にランダムで解を生成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2028976" y="4153194"/>
                <a:ext cx="634888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𝒓𝒏𝒅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kumimoji="1" lang="ja-JP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976" y="4153194"/>
                <a:ext cx="634888" cy="375552"/>
              </a:xfrm>
              <a:prstGeom prst="rect">
                <a:avLst/>
              </a:prstGeom>
              <a:blipFill>
                <a:blip r:embed="rId3"/>
                <a:stretch>
                  <a:fillRect r="-41346" b="-48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63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/>
          <p:nvPr/>
        </p:nvSpPr>
        <p:spPr>
          <a:xfrm>
            <a:off x="442927" y="2097159"/>
            <a:ext cx="3600000" cy="3600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</a:t>
            </a:r>
            <a:r>
              <a:rPr kumimoji="1" lang="ja-JP" altLang="en-US" dirty="0" smtClean="0"/>
              <a:t>手法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7</a:t>
            </a:r>
            <a:endParaRPr kumimoji="1" lang="ja-JP" altLang="en-US" dirty="0"/>
          </a:p>
        </p:txBody>
      </p:sp>
      <p:pic>
        <p:nvPicPr>
          <p:cNvPr id="25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1217794" y="3299735"/>
            <a:ext cx="745028" cy="745028"/>
          </a:xfrm>
          <a:prstGeom prst="rect">
            <a:avLst/>
          </a:prstGeom>
        </p:spPr>
      </p:pic>
      <p:pic>
        <p:nvPicPr>
          <p:cNvPr id="26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1664955" y="4178232"/>
            <a:ext cx="745028" cy="745028"/>
          </a:xfrm>
          <a:prstGeom prst="rect">
            <a:avLst/>
          </a:prstGeom>
        </p:spPr>
      </p:pic>
      <p:pic>
        <p:nvPicPr>
          <p:cNvPr id="27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3290301" y="3674978"/>
            <a:ext cx="745028" cy="745028"/>
          </a:xfrm>
          <a:prstGeom prst="rect">
            <a:avLst/>
          </a:prstGeom>
        </p:spPr>
      </p:pic>
      <p:pic>
        <p:nvPicPr>
          <p:cNvPr id="28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405589" y="4364923"/>
            <a:ext cx="745028" cy="745028"/>
          </a:xfrm>
          <a:prstGeom prst="rect">
            <a:avLst/>
          </a:prstGeom>
        </p:spPr>
      </p:pic>
      <p:pic>
        <p:nvPicPr>
          <p:cNvPr id="30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2552297" y="5026773"/>
            <a:ext cx="745028" cy="745028"/>
          </a:xfrm>
          <a:prstGeom prst="rect">
            <a:avLst/>
          </a:prstGeom>
        </p:spPr>
      </p:pic>
      <p:pic>
        <p:nvPicPr>
          <p:cNvPr id="13" name="コンテンツ プレースホルダ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7983">
            <a:off x="2052621" y="3088145"/>
            <a:ext cx="745028" cy="745028"/>
          </a:xfrm>
          <a:prstGeom prst="rect">
            <a:avLst/>
          </a:prstGeom>
        </p:spPr>
      </p:pic>
      <p:sp>
        <p:nvSpPr>
          <p:cNvPr id="1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</p:spPr>
        <p:txBody>
          <a:bodyPr/>
          <a:lstStyle/>
          <a:p>
            <a:r>
              <a:rPr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STEP </a:t>
            </a:r>
            <a:r>
              <a:rPr lang="en-US" altLang="ja-JP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4: </a:t>
            </a:r>
            <a:r>
              <a:rPr lang="ja-JP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解</a:t>
            </a:r>
            <a:r>
              <a:rPr lang="ja-JP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の</a:t>
            </a:r>
            <a:r>
              <a:rPr lang="ja-JP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評価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/>
              <p:cNvSpPr txBox="1"/>
              <p:nvPr/>
            </p:nvSpPr>
            <p:spPr>
              <a:xfrm>
                <a:off x="4687054" y="2149684"/>
                <a:ext cx="6995452" cy="3865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If rand &lt; A &amp;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1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kumimoji="1" lang="en-US" altLang="ja-JP" sz="2400" b="1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1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𝐭</m:t>
                        </m:r>
                        <m:r>
                          <a:rPr kumimoji="1" lang="en-US" altLang="ja-JP" sz="2400" b="1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ja-JP" sz="2400" b="1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kumimoji="1" lang="en-US" altLang="ja-JP" sz="2400" b="1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kumimoji="1" lang="en-US" altLang="ja-JP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1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kumimoji="1" lang="en-US" altLang="ja-JP" sz="2400" b="1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1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𝐭</m:t>
                        </m:r>
                      </m:sup>
                    </m:sSup>
                  </m:oMath>
                </a14:m>
                <a:endParaRPr kumimoji="1" lang="en-US" altLang="ja-JP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endParaRPr kumimoji="1" lang="en-US" altLang="ja-JP" sz="2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kumimoji="1" lang="ja-JP" alt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各個体</a:t>
                </a:r>
                <a:r>
                  <a:rPr kumimoji="1" lang="ja-JP" alt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が，</a:t>
                </a:r>
                <a:endParaRPr kumimoji="1" lang="en-US" altLang="ja-JP" sz="2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kumimoji="1" lang="en-US" altLang="ja-JP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𝑙𝑜𝑐𝑎𝑙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kumimoji="1" lang="en-US" altLang="ja-JP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𝑟𝑛𝑑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kumimoji="1" lang="ja-JP" alt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の</m:t>
                    </m:r>
                    <m:r>
                      <a:rPr kumimoji="1" lang="ja-JP" alt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中</m:t>
                    </m:r>
                    <m:r>
                      <a:rPr kumimoji="1" lang="ja-JP" altLang="en-US" sz="2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から</m:t>
                    </m:r>
                  </m:oMath>
                </a14:m>
                <a:r>
                  <a:rPr kumimoji="1" lang="ja-JP" alt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最良解を選択し，</a:t>
                </a:r>
                <a:r>
                  <a:rPr kumimoji="1" lang="en-US" altLang="ja-JP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/>
                </a:r>
                <a:br>
                  <a:rPr kumimoji="1" lang="en-US" altLang="ja-JP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r>
                  <a:rPr kumimoji="1" lang="ja-JP" alt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今の解より良ければ更新する．</a:t>
                </a:r>
                <a:endParaRPr kumimoji="1" lang="en-US" altLang="ja-JP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kumimoji="1" lang="en-US" altLang="ja-JP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kumimoji="1" lang="en-US" altLang="ja-JP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ja-JP" alt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kumimoji="1" lang="en-US" altLang="ja-JP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	(α=γ=0.9)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ja-JP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ja-JP" alt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ja-JP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kumimoji="1" lang="en-US" altLang="ja-JP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kumimoji="1" lang="en-US" altLang="ja-JP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end</a:t>
                </a:r>
              </a:p>
            </p:txBody>
          </p:sp>
        </mc:Choice>
        <mc:Fallback xmlns="">
          <p:sp>
            <p:nvSpPr>
              <p:cNvPr id="19" name="テキスト ボックス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054" y="2149684"/>
                <a:ext cx="6995452" cy="3865354"/>
              </a:xfrm>
              <a:prstGeom prst="rect">
                <a:avLst/>
              </a:prstGeom>
              <a:blipFill>
                <a:blip r:embed="rId3"/>
                <a:stretch>
                  <a:fillRect l="-1395" t="-1104" b="-28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15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396450" y="1632968"/>
            <a:ext cx="5770022" cy="475140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提案手法の問題設定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8</a:t>
            </a:r>
            <a:endParaRPr kumimoji="1" lang="ja-JP" altLang="en-US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187399" y="1632968"/>
            <a:ext cx="4415115" cy="614197"/>
          </a:xfrm>
          <a:prstGeom prst="rect">
            <a:avLst/>
          </a:prstGeom>
        </p:spPr>
        <p:txBody>
          <a:bodyPr anchor="ctr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itchFamily="34" charset="0"/>
              <a:buNone/>
              <a:defRPr kumimoji="1"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kumimoji="1"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個体数増減</a:t>
            </a:r>
            <a:endParaRPr lang="ja-JP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3"/>
              <p:cNvSpPr txBox="1">
                <a:spLocks/>
              </p:cNvSpPr>
              <p:nvPr/>
            </p:nvSpPr>
            <p:spPr>
              <a:xfrm>
                <a:off x="886676" y="2393989"/>
                <a:ext cx="4921164" cy="3994316"/>
              </a:xfrm>
              <a:prstGeom prst="rect">
                <a:avLst/>
              </a:prstGeom>
            </p:spPr>
            <p:txBody>
              <a:bodyPr lIns="396000" anchor="t"/>
              <a:lstStyle>
                <a:lvl1pPr marL="0" indent="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kumimoji="1" sz="1867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990575" indent="-38099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個体数：</a:t>
                </a:r>
                <a:r>
                  <a:rPr lang="en-US" altLang="ja-JP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20, 40</a:t>
                </a:r>
              </a:p>
              <a:p>
                <a:r>
                  <a:rPr lang="ja-JP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世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代数：</a:t>
                </a:r>
                <a:r>
                  <a:rPr lang="en-US" altLang="ja-JP" sz="24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</a:t>
                </a: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周波数</a:t>
                </a:r>
                <a14:m>
                  <m:oMath xmlns:m="http://schemas.openxmlformats.org/officeDocument/2006/math">
                    <m:r>
                      <a:rPr lang="ja-JP" altLang="en-US" sz="24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帯</m:t>
                    </m:r>
                    <m:r>
                      <a:rPr lang="ja-JP" alt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ラウドネス：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パルスレート：</a:t>
                </a:r>
                <a14:m>
                  <m:oMath xmlns:m="http://schemas.openxmlformats.org/officeDocument/2006/math"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𝒓𝒂𝒏𝒅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76" y="2393989"/>
                <a:ext cx="4921164" cy="3994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704396" y="1632968"/>
            <a:ext cx="4415115" cy="614197"/>
          </a:xfrm>
          <a:prstGeom prst="rect">
            <a:avLst/>
          </a:prstGeom>
        </p:spPr>
        <p:txBody>
          <a:bodyPr anchor="ctr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itchFamily="34" charset="0"/>
              <a:buNone/>
              <a:defRPr kumimoji="1"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kumimoji="1"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評価関数による比較</a:t>
            </a:r>
            <a:endParaRPr lang="ja-JP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コンテンツ プレースホルダー 3"/>
              <p:cNvSpPr txBox="1">
                <a:spLocks/>
              </p:cNvSpPr>
              <p:nvPr/>
            </p:nvSpPr>
            <p:spPr>
              <a:xfrm>
                <a:off x="6451370" y="2390054"/>
                <a:ext cx="5150079" cy="3624984"/>
              </a:xfrm>
              <a:prstGeom prst="rect">
                <a:avLst/>
              </a:prstGeom>
            </p:spPr>
            <p:txBody>
              <a:bodyPr lIns="396000" anchor="t"/>
              <a:lstStyle>
                <a:lvl1pPr marL="0" indent="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kumimoji="1" sz="1867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990575" indent="-38099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個体数：</a:t>
                </a:r>
                <a:r>
                  <a:rPr lang="en-US" altLang="ja-JP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20</a:t>
                </a:r>
              </a:p>
              <a:p>
                <a:r>
                  <a:rPr lang="ja-JP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世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代数：</a:t>
                </a:r>
                <a:r>
                  <a:rPr lang="en-US" altLang="ja-JP" sz="24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</a:t>
                </a:r>
                <a:r>
                  <a:rPr lang="en-US" altLang="ja-JP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ja-JP" sz="2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</a:t>
                </a: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周波数</a:t>
                </a:r>
                <a14:m>
                  <m:oMath xmlns:m="http://schemas.openxmlformats.org/officeDocument/2006/math">
                    <m:r>
                      <a:rPr lang="ja-JP" altLang="en-US" sz="24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帯</m:t>
                    </m:r>
                    <m:r>
                      <a:rPr lang="ja-JP" alt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ラウドネス：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パルスレート：</a:t>
                </a:r>
                <a14:m>
                  <m:oMath xmlns:m="http://schemas.openxmlformats.org/officeDocument/2006/math"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ja-JP" sz="24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𝒓𝒂𝒏𝒅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評価関数：</a:t>
                </a:r>
                <a:r>
                  <a:rPr lang="en-US" altLang="ja-JP" sz="24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Griewank</a:t>
                </a:r>
                <a:r>
                  <a:rPr lang="en-US" altLang="ja-JP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ja-JP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/ </a:t>
                </a:r>
                <a:r>
                  <a:rPr lang="en-US" altLang="ja-JP" sz="24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Eggholder</a:t>
                </a:r>
                <a:r>
                  <a:rPr lang="en-US" altLang="ja-JP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/ </a:t>
                </a:r>
                <a:r>
                  <a:rPr lang="en-US" altLang="ja-JP" sz="24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Rastrigin</a:t>
                </a:r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370" y="2390054"/>
                <a:ext cx="5150079" cy="3624984"/>
              </a:xfrm>
              <a:prstGeom prst="rect">
                <a:avLst/>
              </a:prstGeom>
              <a:blipFill>
                <a:blip r:embed="rId3"/>
                <a:stretch>
                  <a:fillRect r="-2840" b="-3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217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3256176"/>
            <a:ext cx="4576970" cy="337789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問題設定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 dirty="0" smtClean="0"/>
              <a:t>ベンチ</a:t>
            </a:r>
            <a:r>
              <a:rPr lang="ja-JP" altLang="en-US" b="1" dirty="0"/>
              <a:t>マーク</a:t>
            </a:r>
            <a:r>
              <a:rPr kumimoji="1" lang="ja-JP" altLang="en-US" b="1" dirty="0" smtClean="0"/>
              <a:t>関数</a:t>
            </a:r>
            <a:endParaRPr kumimoji="1" lang="ja-JP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/>
              <p:cNvSpPr>
                <a:spLocks noGrp="1"/>
              </p:cNvSpPr>
              <p:nvPr>
                <p:ph idx="10"/>
              </p:nvPr>
            </p:nvSpPr>
            <p:spPr>
              <a:xfrm>
                <a:off x="541173" y="2207816"/>
                <a:ext cx="5736289" cy="3994316"/>
              </a:xfrm>
            </p:spPr>
            <p:txBody>
              <a:bodyPr/>
              <a:lstStyle/>
              <a:p>
                <a:r>
                  <a:rPr lang="en-US" altLang="ja-JP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Griewank 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関数 （局所解</a:t>
                </a:r>
                <a:r>
                  <a:rPr lang="en-US" altLang="ja-JP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17</a:t>
                </a:r>
                <a:r>
                  <a:rPr lang="ja-JP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個）</a:t>
                </a:r>
                <a:endParaRPr lang="en-US" altLang="ja-JP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altLang="ja-JP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Global Minimum</a:t>
                </a:r>
                <a:r>
                  <a:rPr lang="ja-JP" alt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sSub>
                          <m:sSubPr>
                            <m:ctrlPr>
                              <a:rPr lang="en-US" altLang="ja-JP" sz="24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24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𝒈𝒃𝒆𝒔𝒕</m:t>
                            </m:r>
                          </m:sub>
                        </m:sSub>
                      </m:sub>
                    </m:sSub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ja-JP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altLang="ja-JP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kumimoji="1" lang="ja-JP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コンテンツ プレースホルダー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541173" y="2207816"/>
                <a:ext cx="5736289" cy="3994316"/>
              </a:xfrm>
              <a:blipFill>
                <a:blip r:embed="rId3"/>
                <a:stretch>
                  <a:fillRect t="-13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241" y="1931910"/>
            <a:ext cx="6819191" cy="4546127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11044238" y="6015038"/>
            <a:ext cx="5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9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18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-pleated-shape-on-the-white-background-PowerPoint-Templates-Widescre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2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Blue-pleated-shape-on-the-white-background-PowerPoint-Templates-Widescreen</Template>
  <TotalTime>3958</TotalTime>
  <Words>442</Words>
  <Application>Microsoft Office PowerPoint</Application>
  <PresentationFormat>ワイド画面</PresentationFormat>
  <Paragraphs>260</Paragraphs>
  <Slides>21</Slides>
  <Notes>0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21</vt:i4>
      </vt:variant>
    </vt:vector>
  </HeadingPairs>
  <TitlesOfParts>
    <vt:vector size="30" baseType="lpstr">
      <vt:lpstr>Meiryo UI</vt:lpstr>
      <vt:lpstr>ＭＳ Ｐゴシック</vt:lpstr>
      <vt:lpstr>游ゴシック Light</vt:lpstr>
      <vt:lpstr>Arial</vt:lpstr>
      <vt:lpstr>Calibri</vt:lpstr>
      <vt:lpstr>Cambria Math</vt:lpstr>
      <vt:lpstr>Segoe UI</vt:lpstr>
      <vt:lpstr>Blue-pleated-shape-on-the-white-background-PowerPoint-Templates-Widescreen</vt:lpstr>
      <vt:lpstr>Custom Design</vt:lpstr>
      <vt:lpstr>進捗報告</vt:lpstr>
      <vt:lpstr>提案手法</vt:lpstr>
      <vt:lpstr>提案手法</vt:lpstr>
      <vt:lpstr>提案手法</vt:lpstr>
      <vt:lpstr>提案手法</vt:lpstr>
      <vt:lpstr>提案手法</vt:lpstr>
      <vt:lpstr>提案手法</vt:lpstr>
      <vt:lpstr>提案手法の問題設定</vt:lpstr>
      <vt:lpstr>問題設定</vt:lpstr>
      <vt:lpstr>個体数増減</vt:lpstr>
      <vt:lpstr>個体数増減</vt:lpstr>
      <vt:lpstr>個体数増減</vt:lpstr>
      <vt:lpstr>個体数増減</vt:lpstr>
      <vt:lpstr>問題設定</vt:lpstr>
      <vt:lpstr>Eggholder Function</vt:lpstr>
      <vt:lpstr>問題設定</vt:lpstr>
      <vt:lpstr>Rastrigin Function</vt:lpstr>
      <vt:lpstr>考察</vt:lpstr>
      <vt:lpstr>今後の予定</vt:lpstr>
      <vt:lpstr>PowerPoint プレゼンテーション</vt:lpstr>
      <vt:lpstr>補足説明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Takuya Iwase</dc:creator>
  <cp:lastModifiedBy>Takuya Iwase</cp:lastModifiedBy>
  <cp:revision>147</cp:revision>
  <dcterms:created xsi:type="dcterms:W3CDTF">2017-10-11T10:33:32Z</dcterms:created>
  <dcterms:modified xsi:type="dcterms:W3CDTF">2017-11-10T05:38:33Z</dcterms:modified>
</cp:coreProperties>
</file>